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49"/>
  </p:notesMasterIdLst>
  <p:handoutMasterIdLst>
    <p:handoutMasterId r:id="rId50"/>
  </p:handoutMasterIdLst>
  <p:sldIdLst>
    <p:sldId id="256" r:id="rId5"/>
    <p:sldId id="257" r:id="rId6"/>
    <p:sldId id="274" r:id="rId7"/>
    <p:sldId id="306" r:id="rId8"/>
    <p:sldId id="308" r:id="rId9"/>
    <p:sldId id="259" r:id="rId10"/>
    <p:sldId id="433" r:id="rId11"/>
    <p:sldId id="358" r:id="rId12"/>
    <p:sldId id="359" r:id="rId13"/>
    <p:sldId id="261" r:id="rId14"/>
    <p:sldId id="263" r:id="rId15"/>
    <p:sldId id="360" r:id="rId16"/>
    <p:sldId id="272" r:id="rId17"/>
    <p:sldId id="349" r:id="rId18"/>
    <p:sldId id="348" r:id="rId19"/>
    <p:sldId id="345" r:id="rId20"/>
    <p:sldId id="279" r:id="rId21"/>
    <p:sldId id="346" r:id="rId22"/>
    <p:sldId id="352" r:id="rId23"/>
    <p:sldId id="309" r:id="rId24"/>
    <p:sldId id="268" r:id="rId25"/>
    <p:sldId id="294" r:id="rId26"/>
    <p:sldId id="276" r:id="rId27"/>
    <p:sldId id="353" r:id="rId28"/>
    <p:sldId id="332" r:id="rId29"/>
    <p:sldId id="278" r:id="rId30"/>
    <p:sldId id="338" r:id="rId31"/>
    <p:sldId id="339" r:id="rId32"/>
    <p:sldId id="355" r:id="rId33"/>
    <p:sldId id="293" r:id="rId34"/>
    <p:sldId id="296" r:id="rId35"/>
    <p:sldId id="330" r:id="rId36"/>
    <p:sldId id="333" r:id="rId37"/>
    <p:sldId id="311" r:id="rId38"/>
    <p:sldId id="335" r:id="rId39"/>
    <p:sldId id="336" r:id="rId40"/>
    <p:sldId id="340" r:id="rId41"/>
    <p:sldId id="341" r:id="rId42"/>
    <p:sldId id="342" r:id="rId43"/>
    <p:sldId id="343" r:id="rId44"/>
    <p:sldId id="310" r:id="rId45"/>
    <p:sldId id="357" r:id="rId46"/>
    <p:sldId id="361" r:id="rId47"/>
    <p:sldId id="275"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D0000"/>
    <a:srgbClr val="DEA900"/>
    <a:srgbClr val="004821"/>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BB85E-96AD-4FF0-B3A6-0781C916FE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E67259-C0FE-4940-A972-84867554D5F7}">
      <dgm:prSet/>
      <dgm:spPr/>
      <dgm:t>
        <a:bodyPr/>
        <a:lstStyle/>
        <a:p>
          <a:pPr>
            <a:lnSpc>
              <a:spcPct val="100000"/>
            </a:lnSpc>
          </a:pPr>
          <a:r>
            <a:rPr lang="en-US" b="1"/>
            <a:t>Is fun</a:t>
          </a:r>
          <a:r>
            <a:rPr lang="en-US"/>
            <a:t>​</a:t>
          </a:r>
        </a:p>
      </dgm:t>
    </dgm:pt>
    <dgm:pt modelId="{3E2B59E4-6ECA-487A-ACC5-87D62FC9DA45}" type="parTrans" cxnId="{74F98082-14A7-4F2B-965B-C64D5E0BA433}">
      <dgm:prSet/>
      <dgm:spPr/>
      <dgm:t>
        <a:bodyPr/>
        <a:lstStyle/>
        <a:p>
          <a:endParaRPr lang="en-US"/>
        </a:p>
      </dgm:t>
    </dgm:pt>
    <dgm:pt modelId="{E6A57674-3912-48D5-AE3D-D7FE2F9ABD2D}" type="sibTrans" cxnId="{74F98082-14A7-4F2B-965B-C64D5E0BA433}">
      <dgm:prSet/>
      <dgm:spPr/>
      <dgm:t>
        <a:bodyPr/>
        <a:lstStyle/>
        <a:p>
          <a:endParaRPr lang="en-US"/>
        </a:p>
      </dgm:t>
    </dgm:pt>
    <dgm:pt modelId="{DD4F4579-2FE6-4E91-8404-0BDD44F1468A}">
      <dgm:prSet/>
      <dgm:spPr/>
      <dgm:t>
        <a:bodyPr/>
        <a:lstStyle/>
        <a:p>
          <a:pPr>
            <a:lnSpc>
              <a:spcPct val="100000"/>
            </a:lnSpc>
          </a:pPr>
          <a:r>
            <a:rPr lang="en-US" b="1"/>
            <a:t>Opens doors</a:t>
          </a:r>
          <a:r>
            <a:rPr lang="en-US"/>
            <a:t>​</a:t>
          </a:r>
        </a:p>
      </dgm:t>
    </dgm:pt>
    <dgm:pt modelId="{522263D6-8395-492B-A077-EA1AE3D04D36}" type="parTrans" cxnId="{ADD116A2-DE0A-4ECA-BC9E-EE9A3366685C}">
      <dgm:prSet/>
      <dgm:spPr/>
      <dgm:t>
        <a:bodyPr/>
        <a:lstStyle/>
        <a:p>
          <a:endParaRPr lang="en-US"/>
        </a:p>
      </dgm:t>
    </dgm:pt>
    <dgm:pt modelId="{B1BEB8BC-FAAB-4A14-BF4B-3B1C8A7D2E64}" type="sibTrans" cxnId="{ADD116A2-DE0A-4ECA-BC9E-EE9A3366685C}">
      <dgm:prSet/>
      <dgm:spPr/>
      <dgm:t>
        <a:bodyPr/>
        <a:lstStyle/>
        <a:p>
          <a:endParaRPr lang="en-US"/>
        </a:p>
      </dgm:t>
    </dgm:pt>
    <dgm:pt modelId="{97323B5C-6AC6-4212-90F6-492B379EDDCA}">
      <dgm:prSet/>
      <dgm:spPr/>
      <dgm:t>
        <a:bodyPr/>
        <a:lstStyle/>
        <a:p>
          <a:pPr>
            <a:lnSpc>
              <a:spcPct val="100000"/>
            </a:lnSpc>
          </a:pPr>
          <a:r>
            <a:rPr lang="en-US" b="1"/>
            <a:t>Builds the desire to read</a:t>
          </a:r>
          <a:r>
            <a:rPr lang="en-US"/>
            <a:t>​</a:t>
          </a:r>
        </a:p>
      </dgm:t>
    </dgm:pt>
    <dgm:pt modelId="{BDF99FE0-4398-44A3-AF60-BBF4C7953A31}" type="parTrans" cxnId="{64010A9A-CFBF-4A3C-A543-23EEF8EAC9C1}">
      <dgm:prSet/>
      <dgm:spPr/>
      <dgm:t>
        <a:bodyPr/>
        <a:lstStyle/>
        <a:p>
          <a:endParaRPr lang="en-US"/>
        </a:p>
      </dgm:t>
    </dgm:pt>
    <dgm:pt modelId="{E7EB4D52-A50C-43B0-A7B5-B43E228F086F}" type="sibTrans" cxnId="{64010A9A-CFBF-4A3C-A543-23EEF8EAC9C1}">
      <dgm:prSet/>
      <dgm:spPr/>
      <dgm:t>
        <a:bodyPr/>
        <a:lstStyle/>
        <a:p>
          <a:endParaRPr lang="en-US"/>
        </a:p>
      </dgm:t>
    </dgm:pt>
    <dgm:pt modelId="{7911B715-DB9B-414E-836D-A8D97328A20B}">
      <dgm:prSet/>
      <dgm:spPr/>
      <dgm:t>
        <a:bodyPr/>
        <a:lstStyle/>
        <a:p>
          <a:pPr>
            <a:lnSpc>
              <a:spcPct val="100000"/>
            </a:lnSpc>
          </a:pPr>
          <a:r>
            <a:rPr lang="en-US" b="1"/>
            <a:t>Develops background knowledge &amp; vocabulary</a:t>
          </a:r>
          <a:r>
            <a:rPr lang="en-US"/>
            <a:t>​</a:t>
          </a:r>
        </a:p>
      </dgm:t>
    </dgm:pt>
    <dgm:pt modelId="{05C6B12B-7A69-40D8-A649-BFA64BFFB5E2}" type="parTrans" cxnId="{CB5B6451-D9F9-4182-8F5C-2D102E8D4067}">
      <dgm:prSet/>
      <dgm:spPr/>
      <dgm:t>
        <a:bodyPr/>
        <a:lstStyle/>
        <a:p>
          <a:endParaRPr lang="en-US"/>
        </a:p>
      </dgm:t>
    </dgm:pt>
    <dgm:pt modelId="{DB6D86A6-B000-47B0-955E-22A39D1721A1}" type="sibTrans" cxnId="{CB5B6451-D9F9-4182-8F5C-2D102E8D4067}">
      <dgm:prSet/>
      <dgm:spPr/>
      <dgm:t>
        <a:bodyPr/>
        <a:lstStyle/>
        <a:p>
          <a:endParaRPr lang="en-US"/>
        </a:p>
      </dgm:t>
    </dgm:pt>
    <dgm:pt modelId="{B8498F90-6D22-4FF5-8A33-8362ED736811}">
      <dgm:prSet/>
      <dgm:spPr/>
      <dgm:t>
        <a:bodyPr/>
        <a:lstStyle/>
        <a:p>
          <a:pPr>
            <a:lnSpc>
              <a:spcPct val="100000"/>
            </a:lnSpc>
          </a:pPr>
          <a:r>
            <a:rPr lang="en-US" b="1"/>
            <a:t>Gives educational advantage</a:t>
          </a:r>
          <a:r>
            <a:rPr lang="en-US"/>
            <a:t>​</a:t>
          </a:r>
        </a:p>
      </dgm:t>
    </dgm:pt>
    <dgm:pt modelId="{89B3DACB-87B2-4A18-BF9F-3F394DA55E47}" type="parTrans" cxnId="{D6F25C0B-727B-4715-BA4B-9E970E040C2E}">
      <dgm:prSet/>
      <dgm:spPr/>
      <dgm:t>
        <a:bodyPr/>
        <a:lstStyle/>
        <a:p>
          <a:endParaRPr lang="en-US"/>
        </a:p>
      </dgm:t>
    </dgm:pt>
    <dgm:pt modelId="{05192666-3003-4B1A-9592-4DE3EE7EB65A}" type="sibTrans" cxnId="{D6F25C0B-727B-4715-BA4B-9E970E040C2E}">
      <dgm:prSet/>
      <dgm:spPr/>
      <dgm:t>
        <a:bodyPr/>
        <a:lstStyle/>
        <a:p>
          <a:endParaRPr lang="en-US"/>
        </a:p>
      </dgm:t>
    </dgm:pt>
    <dgm:pt modelId="{B8874F2A-9A75-47C2-86D6-2900492E8751}">
      <dgm:prSet/>
      <dgm:spPr/>
      <dgm:t>
        <a:bodyPr/>
        <a:lstStyle/>
        <a:p>
          <a:pPr>
            <a:lnSpc>
              <a:spcPct val="100000"/>
            </a:lnSpc>
          </a:pPr>
          <a:r>
            <a:rPr lang="en-US" b="1"/>
            <a:t>Establishes bonds of love</a:t>
          </a:r>
          <a:r>
            <a:rPr lang="en-US"/>
            <a:t>​</a:t>
          </a:r>
        </a:p>
      </dgm:t>
    </dgm:pt>
    <dgm:pt modelId="{91515E2B-AD33-45E2-AFEF-EDC1F2FEAA29}" type="parTrans" cxnId="{0F767752-EF94-4E3A-A0DB-046B49B7301B}">
      <dgm:prSet/>
      <dgm:spPr/>
      <dgm:t>
        <a:bodyPr/>
        <a:lstStyle/>
        <a:p>
          <a:endParaRPr lang="en-US"/>
        </a:p>
      </dgm:t>
    </dgm:pt>
    <dgm:pt modelId="{C68E4FF3-52B1-4ABC-AE07-0B3F7047C2C0}" type="sibTrans" cxnId="{0F767752-EF94-4E3A-A0DB-046B49B7301B}">
      <dgm:prSet/>
      <dgm:spPr/>
      <dgm:t>
        <a:bodyPr/>
        <a:lstStyle/>
        <a:p>
          <a:endParaRPr lang="en-US"/>
        </a:p>
      </dgm:t>
    </dgm:pt>
    <dgm:pt modelId="{6DC0AE38-8925-4CEE-A931-221066727488}">
      <dgm:prSet/>
      <dgm:spPr/>
      <dgm:t>
        <a:bodyPr/>
        <a:lstStyle/>
        <a:p>
          <a:pPr>
            <a:lnSpc>
              <a:spcPct val="100000"/>
            </a:lnSpc>
          </a:pPr>
          <a:r>
            <a:rPr lang="en-US" b="1"/>
            <a:t>Develops the ability to read alone</a:t>
          </a:r>
          <a:r>
            <a:rPr lang="en-US"/>
            <a:t>​</a:t>
          </a:r>
        </a:p>
      </dgm:t>
    </dgm:pt>
    <dgm:pt modelId="{F71B68C8-032C-4B6C-93EC-9258CB9047F1}" type="parTrans" cxnId="{0C9C35E7-B8F4-4457-9261-F08CA1C24219}">
      <dgm:prSet/>
      <dgm:spPr/>
      <dgm:t>
        <a:bodyPr/>
        <a:lstStyle/>
        <a:p>
          <a:endParaRPr lang="en-US"/>
        </a:p>
      </dgm:t>
    </dgm:pt>
    <dgm:pt modelId="{055564A8-7EBE-4EE8-B98F-CCFB88E597D3}" type="sibTrans" cxnId="{0C9C35E7-B8F4-4457-9261-F08CA1C24219}">
      <dgm:prSet/>
      <dgm:spPr/>
      <dgm:t>
        <a:bodyPr/>
        <a:lstStyle/>
        <a:p>
          <a:endParaRPr lang="en-US"/>
        </a:p>
      </dgm:t>
    </dgm:pt>
    <dgm:pt modelId="{D5391B11-8258-4331-A7B7-BFB317474E60}">
      <dgm:prSet/>
      <dgm:spPr/>
      <dgm:t>
        <a:bodyPr/>
        <a:lstStyle/>
        <a:p>
          <a:pPr>
            <a:lnSpc>
              <a:spcPct val="100000"/>
            </a:lnSpc>
          </a:pPr>
          <a:r>
            <a:rPr lang="en-US" b="1"/>
            <a:t>Models fluent expressive reading</a:t>
          </a:r>
          <a:endParaRPr lang="en-US"/>
        </a:p>
      </dgm:t>
    </dgm:pt>
    <dgm:pt modelId="{C9C10DB1-8A62-4331-BB02-1C421F5173F9}" type="parTrans" cxnId="{454F6785-BD78-4F83-85B9-72868E9A5F1D}">
      <dgm:prSet/>
      <dgm:spPr/>
      <dgm:t>
        <a:bodyPr/>
        <a:lstStyle/>
        <a:p>
          <a:endParaRPr lang="en-US"/>
        </a:p>
      </dgm:t>
    </dgm:pt>
    <dgm:pt modelId="{626499CF-6953-4206-AA9C-82A44EA82B94}" type="sibTrans" cxnId="{454F6785-BD78-4F83-85B9-72868E9A5F1D}">
      <dgm:prSet/>
      <dgm:spPr/>
      <dgm:t>
        <a:bodyPr/>
        <a:lstStyle/>
        <a:p>
          <a:endParaRPr lang="en-US"/>
        </a:p>
      </dgm:t>
    </dgm:pt>
    <dgm:pt modelId="{F5E7AD46-0292-480E-A7D2-A486F605EA7F}" type="pres">
      <dgm:prSet presAssocID="{3C4BB85E-96AD-4FF0-B3A6-0781C916FE68}" presName="root" presStyleCnt="0">
        <dgm:presLayoutVars>
          <dgm:dir/>
          <dgm:resizeHandles val="exact"/>
        </dgm:presLayoutVars>
      </dgm:prSet>
      <dgm:spPr/>
    </dgm:pt>
    <dgm:pt modelId="{0AAA47EB-BF77-4D30-A398-DD4AD57F83A6}" type="pres">
      <dgm:prSet presAssocID="{BBE67259-C0FE-4940-A972-84867554D5F7}" presName="compNode" presStyleCnt="0"/>
      <dgm:spPr/>
    </dgm:pt>
    <dgm:pt modelId="{C249AB85-5CD3-4F16-864F-46ADAD0BCE61}" type="pres">
      <dgm:prSet presAssocID="{BBE67259-C0FE-4940-A972-84867554D5F7}" presName="bgRect" presStyleLbl="bgShp" presStyleIdx="0" presStyleCnt="8"/>
      <dgm:spPr/>
    </dgm:pt>
    <dgm:pt modelId="{8837C465-66DF-4630-AFF6-5E5CDDD46DA0}" type="pres">
      <dgm:prSet presAssocID="{BBE67259-C0FE-4940-A972-84867554D5F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ch ball"/>
        </a:ext>
      </dgm:extLst>
    </dgm:pt>
    <dgm:pt modelId="{BC89776C-3980-420E-88C7-DF8C23F90DB4}" type="pres">
      <dgm:prSet presAssocID="{BBE67259-C0FE-4940-A972-84867554D5F7}" presName="spaceRect" presStyleCnt="0"/>
      <dgm:spPr/>
    </dgm:pt>
    <dgm:pt modelId="{4D5F8331-7EAB-41B0-8859-22F6A6002110}" type="pres">
      <dgm:prSet presAssocID="{BBE67259-C0FE-4940-A972-84867554D5F7}" presName="parTx" presStyleLbl="revTx" presStyleIdx="0" presStyleCnt="8">
        <dgm:presLayoutVars>
          <dgm:chMax val="0"/>
          <dgm:chPref val="0"/>
        </dgm:presLayoutVars>
      </dgm:prSet>
      <dgm:spPr/>
    </dgm:pt>
    <dgm:pt modelId="{175DF66E-EA78-4099-8B82-7703F47272C1}" type="pres">
      <dgm:prSet presAssocID="{E6A57674-3912-48D5-AE3D-D7FE2F9ABD2D}" presName="sibTrans" presStyleCnt="0"/>
      <dgm:spPr/>
    </dgm:pt>
    <dgm:pt modelId="{4068074E-375F-44C8-A6EA-C67364D6A930}" type="pres">
      <dgm:prSet presAssocID="{DD4F4579-2FE6-4E91-8404-0BDD44F1468A}" presName="compNode" presStyleCnt="0"/>
      <dgm:spPr/>
    </dgm:pt>
    <dgm:pt modelId="{36FE0A73-883E-4F67-8BDF-4A7DFFC1D16A}" type="pres">
      <dgm:prSet presAssocID="{DD4F4579-2FE6-4E91-8404-0BDD44F1468A}" presName="bgRect" presStyleLbl="bgShp" presStyleIdx="1" presStyleCnt="8"/>
      <dgm:spPr/>
    </dgm:pt>
    <dgm:pt modelId="{4C6E2A9A-E786-434B-AE0D-E61AE973E790}" type="pres">
      <dgm:prSet presAssocID="{DD4F4579-2FE6-4E91-8404-0BDD44F1468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42699613-603E-4508-883A-27B4A3322CDF}" type="pres">
      <dgm:prSet presAssocID="{DD4F4579-2FE6-4E91-8404-0BDD44F1468A}" presName="spaceRect" presStyleCnt="0"/>
      <dgm:spPr/>
    </dgm:pt>
    <dgm:pt modelId="{E035CB89-A57C-422E-9CBF-966DBA791AC1}" type="pres">
      <dgm:prSet presAssocID="{DD4F4579-2FE6-4E91-8404-0BDD44F1468A}" presName="parTx" presStyleLbl="revTx" presStyleIdx="1" presStyleCnt="8">
        <dgm:presLayoutVars>
          <dgm:chMax val="0"/>
          <dgm:chPref val="0"/>
        </dgm:presLayoutVars>
      </dgm:prSet>
      <dgm:spPr/>
    </dgm:pt>
    <dgm:pt modelId="{E873B75A-9802-4F2D-8503-C1FF1FBA859E}" type="pres">
      <dgm:prSet presAssocID="{B1BEB8BC-FAAB-4A14-BF4B-3B1C8A7D2E64}" presName="sibTrans" presStyleCnt="0"/>
      <dgm:spPr/>
    </dgm:pt>
    <dgm:pt modelId="{EA04B54D-2DFB-4DBD-9547-14DECB34AADA}" type="pres">
      <dgm:prSet presAssocID="{97323B5C-6AC6-4212-90F6-492B379EDDCA}" presName="compNode" presStyleCnt="0"/>
      <dgm:spPr/>
    </dgm:pt>
    <dgm:pt modelId="{966014F5-EE7B-4B4C-B9C7-C27B174803A9}" type="pres">
      <dgm:prSet presAssocID="{97323B5C-6AC6-4212-90F6-492B379EDDCA}" presName="bgRect" presStyleLbl="bgShp" presStyleIdx="2" presStyleCnt="8"/>
      <dgm:spPr/>
    </dgm:pt>
    <dgm:pt modelId="{11281DB2-63BC-4799-8D7E-9F72D3D7589E}" type="pres">
      <dgm:prSet presAssocID="{97323B5C-6AC6-4212-90F6-492B379EDDC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89CB4BE2-E8F1-43DD-AD47-80EE67EB97AF}" type="pres">
      <dgm:prSet presAssocID="{97323B5C-6AC6-4212-90F6-492B379EDDCA}" presName="spaceRect" presStyleCnt="0"/>
      <dgm:spPr/>
    </dgm:pt>
    <dgm:pt modelId="{0EDDAB39-AEBA-4023-9681-C9FD39D4ED23}" type="pres">
      <dgm:prSet presAssocID="{97323B5C-6AC6-4212-90F6-492B379EDDCA}" presName="parTx" presStyleLbl="revTx" presStyleIdx="2" presStyleCnt="8">
        <dgm:presLayoutVars>
          <dgm:chMax val="0"/>
          <dgm:chPref val="0"/>
        </dgm:presLayoutVars>
      </dgm:prSet>
      <dgm:spPr/>
    </dgm:pt>
    <dgm:pt modelId="{227023CF-E58E-45EE-A3A1-8808E4351045}" type="pres">
      <dgm:prSet presAssocID="{E7EB4D52-A50C-43B0-A7B5-B43E228F086F}" presName="sibTrans" presStyleCnt="0"/>
      <dgm:spPr/>
    </dgm:pt>
    <dgm:pt modelId="{AC5AC8FE-EA7A-48EA-BFEE-C739AD70AE9D}" type="pres">
      <dgm:prSet presAssocID="{7911B715-DB9B-414E-836D-A8D97328A20B}" presName="compNode" presStyleCnt="0"/>
      <dgm:spPr/>
    </dgm:pt>
    <dgm:pt modelId="{B0E6CA47-D6B2-40C2-A40F-D27C12230E38}" type="pres">
      <dgm:prSet presAssocID="{7911B715-DB9B-414E-836D-A8D97328A20B}" presName="bgRect" presStyleLbl="bgShp" presStyleIdx="3" presStyleCnt="8"/>
      <dgm:spPr/>
    </dgm:pt>
    <dgm:pt modelId="{1A5F5992-FC26-4C22-8316-C9F44E254B4A}" type="pres">
      <dgm:prSet presAssocID="{7911B715-DB9B-414E-836D-A8D97328A20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18442E9-7BE2-461E-856D-79B08C3484F9}" type="pres">
      <dgm:prSet presAssocID="{7911B715-DB9B-414E-836D-A8D97328A20B}" presName="spaceRect" presStyleCnt="0"/>
      <dgm:spPr/>
    </dgm:pt>
    <dgm:pt modelId="{C3194DA7-B20E-4107-BC98-7CE093354090}" type="pres">
      <dgm:prSet presAssocID="{7911B715-DB9B-414E-836D-A8D97328A20B}" presName="parTx" presStyleLbl="revTx" presStyleIdx="3" presStyleCnt="8">
        <dgm:presLayoutVars>
          <dgm:chMax val="0"/>
          <dgm:chPref val="0"/>
        </dgm:presLayoutVars>
      </dgm:prSet>
      <dgm:spPr/>
    </dgm:pt>
    <dgm:pt modelId="{98EA1911-8870-43D6-835A-EECCFC1E3E4F}" type="pres">
      <dgm:prSet presAssocID="{DB6D86A6-B000-47B0-955E-22A39D1721A1}" presName="sibTrans" presStyleCnt="0"/>
      <dgm:spPr/>
    </dgm:pt>
    <dgm:pt modelId="{F3247990-B2AC-4440-9B15-D113328AB851}" type="pres">
      <dgm:prSet presAssocID="{B8498F90-6D22-4FF5-8A33-8362ED736811}" presName="compNode" presStyleCnt="0"/>
      <dgm:spPr/>
    </dgm:pt>
    <dgm:pt modelId="{CC715A51-A751-4E6A-9C25-FC2154EFF3D4}" type="pres">
      <dgm:prSet presAssocID="{B8498F90-6D22-4FF5-8A33-8362ED736811}" presName="bgRect" presStyleLbl="bgShp" presStyleIdx="4" presStyleCnt="8"/>
      <dgm:spPr/>
    </dgm:pt>
    <dgm:pt modelId="{DCB666BC-3287-46AA-92B0-821C3DDC1A2E}" type="pres">
      <dgm:prSet presAssocID="{B8498F90-6D22-4FF5-8A33-8362ED73681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5E3F912D-EAC1-4734-BA0E-09DF29861E8A}" type="pres">
      <dgm:prSet presAssocID="{B8498F90-6D22-4FF5-8A33-8362ED736811}" presName="spaceRect" presStyleCnt="0"/>
      <dgm:spPr/>
    </dgm:pt>
    <dgm:pt modelId="{B88C502F-6E1E-407C-93DD-B90B2DD05BFA}" type="pres">
      <dgm:prSet presAssocID="{B8498F90-6D22-4FF5-8A33-8362ED736811}" presName="parTx" presStyleLbl="revTx" presStyleIdx="4" presStyleCnt="8">
        <dgm:presLayoutVars>
          <dgm:chMax val="0"/>
          <dgm:chPref val="0"/>
        </dgm:presLayoutVars>
      </dgm:prSet>
      <dgm:spPr/>
    </dgm:pt>
    <dgm:pt modelId="{7A24B4B9-59D6-445D-AF65-321CFF145E56}" type="pres">
      <dgm:prSet presAssocID="{05192666-3003-4B1A-9592-4DE3EE7EB65A}" presName="sibTrans" presStyleCnt="0"/>
      <dgm:spPr/>
    </dgm:pt>
    <dgm:pt modelId="{BCA6CF34-DD98-429C-A4CD-4AF4CC732976}" type="pres">
      <dgm:prSet presAssocID="{B8874F2A-9A75-47C2-86D6-2900492E8751}" presName="compNode" presStyleCnt="0"/>
      <dgm:spPr/>
    </dgm:pt>
    <dgm:pt modelId="{4D68BA21-C9FB-44BF-AC8B-58BF1D1C09B7}" type="pres">
      <dgm:prSet presAssocID="{B8874F2A-9A75-47C2-86D6-2900492E8751}" presName="bgRect" presStyleLbl="bgShp" presStyleIdx="5" presStyleCnt="8"/>
      <dgm:spPr/>
    </dgm:pt>
    <dgm:pt modelId="{BD6050C6-C5BB-458A-B3DE-882FFF9BA78F}" type="pres">
      <dgm:prSet presAssocID="{B8874F2A-9A75-47C2-86D6-2900492E875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n Love Face with Solid Fill"/>
        </a:ext>
      </dgm:extLst>
    </dgm:pt>
    <dgm:pt modelId="{53CC9F2A-F504-4B3A-80CD-72D1FF6ACF7A}" type="pres">
      <dgm:prSet presAssocID="{B8874F2A-9A75-47C2-86D6-2900492E8751}" presName="spaceRect" presStyleCnt="0"/>
      <dgm:spPr/>
    </dgm:pt>
    <dgm:pt modelId="{40B14643-EB72-40CF-9793-FA91940F2180}" type="pres">
      <dgm:prSet presAssocID="{B8874F2A-9A75-47C2-86D6-2900492E8751}" presName="parTx" presStyleLbl="revTx" presStyleIdx="5" presStyleCnt="8">
        <dgm:presLayoutVars>
          <dgm:chMax val="0"/>
          <dgm:chPref val="0"/>
        </dgm:presLayoutVars>
      </dgm:prSet>
      <dgm:spPr/>
    </dgm:pt>
    <dgm:pt modelId="{A31A5927-F46D-458F-8152-1FA455F2E30C}" type="pres">
      <dgm:prSet presAssocID="{C68E4FF3-52B1-4ABC-AE07-0B3F7047C2C0}" presName="sibTrans" presStyleCnt="0"/>
      <dgm:spPr/>
    </dgm:pt>
    <dgm:pt modelId="{F4D7A441-CC82-4178-A56D-E118B35AE5BA}" type="pres">
      <dgm:prSet presAssocID="{6DC0AE38-8925-4CEE-A931-221066727488}" presName="compNode" presStyleCnt="0"/>
      <dgm:spPr/>
    </dgm:pt>
    <dgm:pt modelId="{0E2A60B2-E95E-4371-A3CE-5F0C9212DD19}" type="pres">
      <dgm:prSet presAssocID="{6DC0AE38-8925-4CEE-A931-221066727488}" presName="bgRect" presStyleLbl="bgShp" presStyleIdx="6" presStyleCnt="8"/>
      <dgm:spPr/>
    </dgm:pt>
    <dgm:pt modelId="{F2D7565F-70DC-4CBD-8A58-E66ABF2769A5}" type="pres">
      <dgm:prSet presAssocID="{6DC0AE38-8925-4CEE-A931-22106672748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5B101628-71C7-47E4-AFBE-B0A0EAD37577}" type="pres">
      <dgm:prSet presAssocID="{6DC0AE38-8925-4CEE-A931-221066727488}" presName="spaceRect" presStyleCnt="0"/>
      <dgm:spPr/>
    </dgm:pt>
    <dgm:pt modelId="{BBA0ECD7-680F-4EF8-9223-B68CDF835B7C}" type="pres">
      <dgm:prSet presAssocID="{6DC0AE38-8925-4CEE-A931-221066727488}" presName="parTx" presStyleLbl="revTx" presStyleIdx="6" presStyleCnt="8">
        <dgm:presLayoutVars>
          <dgm:chMax val="0"/>
          <dgm:chPref val="0"/>
        </dgm:presLayoutVars>
      </dgm:prSet>
      <dgm:spPr/>
    </dgm:pt>
    <dgm:pt modelId="{5A59189E-5977-4BA4-A499-40FBB0EDFD0C}" type="pres">
      <dgm:prSet presAssocID="{055564A8-7EBE-4EE8-B98F-CCFB88E597D3}" presName="sibTrans" presStyleCnt="0"/>
      <dgm:spPr/>
    </dgm:pt>
    <dgm:pt modelId="{ED368FDC-26BF-48EA-A32C-A911A9908510}" type="pres">
      <dgm:prSet presAssocID="{D5391B11-8258-4331-A7B7-BFB317474E60}" presName="compNode" presStyleCnt="0"/>
      <dgm:spPr/>
    </dgm:pt>
    <dgm:pt modelId="{AD4FC501-7404-419F-86D4-2B83BAA31172}" type="pres">
      <dgm:prSet presAssocID="{D5391B11-8258-4331-A7B7-BFB317474E60}" presName="bgRect" presStyleLbl="bgShp" presStyleIdx="7" presStyleCnt="8"/>
      <dgm:spPr/>
    </dgm:pt>
    <dgm:pt modelId="{55E6F879-7085-4933-938B-5FC5111D21CC}" type="pres">
      <dgm:prSet presAssocID="{D5391B11-8258-4331-A7B7-BFB317474E6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eckmark"/>
        </a:ext>
      </dgm:extLst>
    </dgm:pt>
    <dgm:pt modelId="{50175995-D94E-474D-B46A-BFC58CF33287}" type="pres">
      <dgm:prSet presAssocID="{D5391B11-8258-4331-A7B7-BFB317474E60}" presName="spaceRect" presStyleCnt="0"/>
      <dgm:spPr/>
    </dgm:pt>
    <dgm:pt modelId="{C22605A6-23C6-4E29-AD7B-04E0470978F3}" type="pres">
      <dgm:prSet presAssocID="{D5391B11-8258-4331-A7B7-BFB317474E60}" presName="parTx" presStyleLbl="revTx" presStyleIdx="7" presStyleCnt="8">
        <dgm:presLayoutVars>
          <dgm:chMax val="0"/>
          <dgm:chPref val="0"/>
        </dgm:presLayoutVars>
      </dgm:prSet>
      <dgm:spPr/>
    </dgm:pt>
  </dgm:ptLst>
  <dgm:cxnLst>
    <dgm:cxn modelId="{D6F25C0B-727B-4715-BA4B-9E970E040C2E}" srcId="{3C4BB85E-96AD-4FF0-B3A6-0781C916FE68}" destId="{B8498F90-6D22-4FF5-8A33-8362ED736811}" srcOrd="4" destOrd="0" parTransId="{89B3DACB-87B2-4A18-BF9F-3F394DA55E47}" sibTransId="{05192666-3003-4B1A-9592-4DE3EE7EB65A}"/>
    <dgm:cxn modelId="{5050051C-B4CF-4437-B5AA-518AED21D085}" type="presOf" srcId="{BBE67259-C0FE-4940-A972-84867554D5F7}" destId="{4D5F8331-7EAB-41B0-8859-22F6A6002110}" srcOrd="0" destOrd="0" presId="urn:microsoft.com/office/officeart/2018/2/layout/IconVerticalSolidList"/>
    <dgm:cxn modelId="{0F5B8438-32A8-4E4B-8353-A1CA51B795A8}" type="presOf" srcId="{3C4BB85E-96AD-4FF0-B3A6-0781C916FE68}" destId="{F5E7AD46-0292-480E-A7D2-A486F605EA7F}" srcOrd="0" destOrd="0" presId="urn:microsoft.com/office/officeart/2018/2/layout/IconVerticalSolidList"/>
    <dgm:cxn modelId="{26C89763-DB9A-4201-AD76-55C034F4716D}" type="presOf" srcId="{B8874F2A-9A75-47C2-86D6-2900492E8751}" destId="{40B14643-EB72-40CF-9793-FA91940F2180}" srcOrd="0" destOrd="0" presId="urn:microsoft.com/office/officeart/2018/2/layout/IconVerticalSolidList"/>
    <dgm:cxn modelId="{CB5B6451-D9F9-4182-8F5C-2D102E8D4067}" srcId="{3C4BB85E-96AD-4FF0-B3A6-0781C916FE68}" destId="{7911B715-DB9B-414E-836D-A8D97328A20B}" srcOrd="3" destOrd="0" parTransId="{05C6B12B-7A69-40D8-A649-BFA64BFFB5E2}" sibTransId="{DB6D86A6-B000-47B0-955E-22A39D1721A1}"/>
    <dgm:cxn modelId="{0F767752-EF94-4E3A-A0DB-046B49B7301B}" srcId="{3C4BB85E-96AD-4FF0-B3A6-0781C916FE68}" destId="{B8874F2A-9A75-47C2-86D6-2900492E8751}" srcOrd="5" destOrd="0" parTransId="{91515E2B-AD33-45E2-AFEF-EDC1F2FEAA29}" sibTransId="{C68E4FF3-52B1-4ABC-AE07-0B3F7047C2C0}"/>
    <dgm:cxn modelId="{74F98082-14A7-4F2B-965B-C64D5E0BA433}" srcId="{3C4BB85E-96AD-4FF0-B3A6-0781C916FE68}" destId="{BBE67259-C0FE-4940-A972-84867554D5F7}" srcOrd="0" destOrd="0" parTransId="{3E2B59E4-6ECA-487A-ACC5-87D62FC9DA45}" sibTransId="{E6A57674-3912-48D5-AE3D-D7FE2F9ABD2D}"/>
    <dgm:cxn modelId="{18FB4083-C06D-492D-948C-FD0186AAB3E3}" type="presOf" srcId="{97323B5C-6AC6-4212-90F6-492B379EDDCA}" destId="{0EDDAB39-AEBA-4023-9681-C9FD39D4ED23}" srcOrd="0" destOrd="0" presId="urn:microsoft.com/office/officeart/2018/2/layout/IconVerticalSolidList"/>
    <dgm:cxn modelId="{454F6785-BD78-4F83-85B9-72868E9A5F1D}" srcId="{3C4BB85E-96AD-4FF0-B3A6-0781C916FE68}" destId="{D5391B11-8258-4331-A7B7-BFB317474E60}" srcOrd="7" destOrd="0" parTransId="{C9C10DB1-8A62-4331-BB02-1C421F5173F9}" sibTransId="{626499CF-6953-4206-AA9C-82A44EA82B94}"/>
    <dgm:cxn modelId="{6834758E-2524-4DCA-B4D9-0E52181D85AE}" type="presOf" srcId="{7911B715-DB9B-414E-836D-A8D97328A20B}" destId="{C3194DA7-B20E-4107-BC98-7CE093354090}" srcOrd="0" destOrd="0" presId="urn:microsoft.com/office/officeart/2018/2/layout/IconVerticalSolidList"/>
    <dgm:cxn modelId="{64010A9A-CFBF-4A3C-A543-23EEF8EAC9C1}" srcId="{3C4BB85E-96AD-4FF0-B3A6-0781C916FE68}" destId="{97323B5C-6AC6-4212-90F6-492B379EDDCA}" srcOrd="2" destOrd="0" parTransId="{BDF99FE0-4398-44A3-AF60-BBF4C7953A31}" sibTransId="{E7EB4D52-A50C-43B0-A7B5-B43E228F086F}"/>
    <dgm:cxn modelId="{7F8B089E-9A83-4835-8D36-C33CE54C46F3}" type="presOf" srcId="{B8498F90-6D22-4FF5-8A33-8362ED736811}" destId="{B88C502F-6E1E-407C-93DD-B90B2DD05BFA}" srcOrd="0" destOrd="0" presId="urn:microsoft.com/office/officeart/2018/2/layout/IconVerticalSolidList"/>
    <dgm:cxn modelId="{ADD116A2-DE0A-4ECA-BC9E-EE9A3366685C}" srcId="{3C4BB85E-96AD-4FF0-B3A6-0781C916FE68}" destId="{DD4F4579-2FE6-4E91-8404-0BDD44F1468A}" srcOrd="1" destOrd="0" parTransId="{522263D6-8395-492B-A077-EA1AE3D04D36}" sibTransId="{B1BEB8BC-FAAB-4A14-BF4B-3B1C8A7D2E64}"/>
    <dgm:cxn modelId="{2DD655AA-6ED9-493C-B099-28BC214C5253}" type="presOf" srcId="{D5391B11-8258-4331-A7B7-BFB317474E60}" destId="{C22605A6-23C6-4E29-AD7B-04E0470978F3}" srcOrd="0" destOrd="0" presId="urn:microsoft.com/office/officeart/2018/2/layout/IconVerticalSolidList"/>
    <dgm:cxn modelId="{047FA9E2-55FA-417F-AF19-980397F530AC}" type="presOf" srcId="{DD4F4579-2FE6-4E91-8404-0BDD44F1468A}" destId="{E035CB89-A57C-422E-9CBF-966DBA791AC1}" srcOrd="0" destOrd="0" presId="urn:microsoft.com/office/officeart/2018/2/layout/IconVerticalSolidList"/>
    <dgm:cxn modelId="{0C9C35E7-B8F4-4457-9261-F08CA1C24219}" srcId="{3C4BB85E-96AD-4FF0-B3A6-0781C916FE68}" destId="{6DC0AE38-8925-4CEE-A931-221066727488}" srcOrd="6" destOrd="0" parTransId="{F71B68C8-032C-4B6C-93EC-9258CB9047F1}" sibTransId="{055564A8-7EBE-4EE8-B98F-CCFB88E597D3}"/>
    <dgm:cxn modelId="{082CC0FD-B648-4183-93F0-4BBD3457162A}" type="presOf" srcId="{6DC0AE38-8925-4CEE-A931-221066727488}" destId="{BBA0ECD7-680F-4EF8-9223-B68CDF835B7C}" srcOrd="0" destOrd="0" presId="urn:microsoft.com/office/officeart/2018/2/layout/IconVerticalSolidList"/>
    <dgm:cxn modelId="{7AA31F2F-6A82-4211-B556-80F899DA9347}" type="presParOf" srcId="{F5E7AD46-0292-480E-A7D2-A486F605EA7F}" destId="{0AAA47EB-BF77-4D30-A398-DD4AD57F83A6}" srcOrd="0" destOrd="0" presId="urn:microsoft.com/office/officeart/2018/2/layout/IconVerticalSolidList"/>
    <dgm:cxn modelId="{C70D9D8A-4D90-40D7-A2FA-4B7162337DE6}" type="presParOf" srcId="{0AAA47EB-BF77-4D30-A398-DD4AD57F83A6}" destId="{C249AB85-5CD3-4F16-864F-46ADAD0BCE61}" srcOrd="0" destOrd="0" presId="urn:microsoft.com/office/officeart/2018/2/layout/IconVerticalSolidList"/>
    <dgm:cxn modelId="{FF73A316-0452-4817-A1C4-6422C44C5FE4}" type="presParOf" srcId="{0AAA47EB-BF77-4D30-A398-DD4AD57F83A6}" destId="{8837C465-66DF-4630-AFF6-5E5CDDD46DA0}" srcOrd="1" destOrd="0" presId="urn:microsoft.com/office/officeart/2018/2/layout/IconVerticalSolidList"/>
    <dgm:cxn modelId="{E8E3309A-9865-4F4E-8850-66BB748AE9DA}" type="presParOf" srcId="{0AAA47EB-BF77-4D30-A398-DD4AD57F83A6}" destId="{BC89776C-3980-420E-88C7-DF8C23F90DB4}" srcOrd="2" destOrd="0" presId="urn:microsoft.com/office/officeart/2018/2/layout/IconVerticalSolidList"/>
    <dgm:cxn modelId="{76326C3F-1E69-4C6C-BC78-E4BDCBF32529}" type="presParOf" srcId="{0AAA47EB-BF77-4D30-A398-DD4AD57F83A6}" destId="{4D5F8331-7EAB-41B0-8859-22F6A6002110}" srcOrd="3" destOrd="0" presId="urn:microsoft.com/office/officeart/2018/2/layout/IconVerticalSolidList"/>
    <dgm:cxn modelId="{34652A9C-3271-49B4-8B98-5330C049F75E}" type="presParOf" srcId="{F5E7AD46-0292-480E-A7D2-A486F605EA7F}" destId="{175DF66E-EA78-4099-8B82-7703F47272C1}" srcOrd="1" destOrd="0" presId="urn:microsoft.com/office/officeart/2018/2/layout/IconVerticalSolidList"/>
    <dgm:cxn modelId="{6273D6B5-7585-434B-B9AA-766F3E0A8D7D}" type="presParOf" srcId="{F5E7AD46-0292-480E-A7D2-A486F605EA7F}" destId="{4068074E-375F-44C8-A6EA-C67364D6A930}" srcOrd="2" destOrd="0" presId="urn:microsoft.com/office/officeart/2018/2/layout/IconVerticalSolidList"/>
    <dgm:cxn modelId="{16834FC3-EBF4-4AC8-95F5-6484808242D6}" type="presParOf" srcId="{4068074E-375F-44C8-A6EA-C67364D6A930}" destId="{36FE0A73-883E-4F67-8BDF-4A7DFFC1D16A}" srcOrd="0" destOrd="0" presId="urn:microsoft.com/office/officeart/2018/2/layout/IconVerticalSolidList"/>
    <dgm:cxn modelId="{1A5DEF79-6C41-4C65-98F0-73EF937DB99E}" type="presParOf" srcId="{4068074E-375F-44C8-A6EA-C67364D6A930}" destId="{4C6E2A9A-E786-434B-AE0D-E61AE973E790}" srcOrd="1" destOrd="0" presId="urn:microsoft.com/office/officeart/2018/2/layout/IconVerticalSolidList"/>
    <dgm:cxn modelId="{92BDF163-5475-4773-A6B1-566E6FF4170F}" type="presParOf" srcId="{4068074E-375F-44C8-A6EA-C67364D6A930}" destId="{42699613-603E-4508-883A-27B4A3322CDF}" srcOrd="2" destOrd="0" presId="urn:microsoft.com/office/officeart/2018/2/layout/IconVerticalSolidList"/>
    <dgm:cxn modelId="{6093C147-C969-4E91-BB31-67ACD73BB4FB}" type="presParOf" srcId="{4068074E-375F-44C8-A6EA-C67364D6A930}" destId="{E035CB89-A57C-422E-9CBF-966DBA791AC1}" srcOrd="3" destOrd="0" presId="urn:microsoft.com/office/officeart/2018/2/layout/IconVerticalSolidList"/>
    <dgm:cxn modelId="{121FAAFD-5618-4D7B-AE25-68F5C3B6DBF8}" type="presParOf" srcId="{F5E7AD46-0292-480E-A7D2-A486F605EA7F}" destId="{E873B75A-9802-4F2D-8503-C1FF1FBA859E}" srcOrd="3" destOrd="0" presId="urn:microsoft.com/office/officeart/2018/2/layout/IconVerticalSolidList"/>
    <dgm:cxn modelId="{D83DA218-CB95-4636-96E7-909B5712917D}" type="presParOf" srcId="{F5E7AD46-0292-480E-A7D2-A486F605EA7F}" destId="{EA04B54D-2DFB-4DBD-9547-14DECB34AADA}" srcOrd="4" destOrd="0" presId="urn:microsoft.com/office/officeart/2018/2/layout/IconVerticalSolidList"/>
    <dgm:cxn modelId="{0A43134A-B796-4CF8-A4FB-5B5CB1A6E675}" type="presParOf" srcId="{EA04B54D-2DFB-4DBD-9547-14DECB34AADA}" destId="{966014F5-EE7B-4B4C-B9C7-C27B174803A9}" srcOrd="0" destOrd="0" presId="urn:microsoft.com/office/officeart/2018/2/layout/IconVerticalSolidList"/>
    <dgm:cxn modelId="{46165521-B70C-4E3B-A083-7F8FBF97F045}" type="presParOf" srcId="{EA04B54D-2DFB-4DBD-9547-14DECB34AADA}" destId="{11281DB2-63BC-4799-8D7E-9F72D3D7589E}" srcOrd="1" destOrd="0" presId="urn:microsoft.com/office/officeart/2018/2/layout/IconVerticalSolidList"/>
    <dgm:cxn modelId="{16E9165F-0FFA-40EB-95E3-44F673A6CC3A}" type="presParOf" srcId="{EA04B54D-2DFB-4DBD-9547-14DECB34AADA}" destId="{89CB4BE2-E8F1-43DD-AD47-80EE67EB97AF}" srcOrd="2" destOrd="0" presId="urn:microsoft.com/office/officeart/2018/2/layout/IconVerticalSolidList"/>
    <dgm:cxn modelId="{7F156D39-B684-4E14-899C-9A3F388C027A}" type="presParOf" srcId="{EA04B54D-2DFB-4DBD-9547-14DECB34AADA}" destId="{0EDDAB39-AEBA-4023-9681-C9FD39D4ED23}" srcOrd="3" destOrd="0" presId="urn:microsoft.com/office/officeart/2018/2/layout/IconVerticalSolidList"/>
    <dgm:cxn modelId="{F7E00DD7-5D22-49F6-B230-A096589209E7}" type="presParOf" srcId="{F5E7AD46-0292-480E-A7D2-A486F605EA7F}" destId="{227023CF-E58E-45EE-A3A1-8808E4351045}" srcOrd="5" destOrd="0" presId="urn:microsoft.com/office/officeart/2018/2/layout/IconVerticalSolidList"/>
    <dgm:cxn modelId="{D40100DC-551D-4E0B-9228-73366CED6094}" type="presParOf" srcId="{F5E7AD46-0292-480E-A7D2-A486F605EA7F}" destId="{AC5AC8FE-EA7A-48EA-BFEE-C739AD70AE9D}" srcOrd="6" destOrd="0" presId="urn:microsoft.com/office/officeart/2018/2/layout/IconVerticalSolidList"/>
    <dgm:cxn modelId="{D37A85ED-D879-4AB5-99FE-58F70EB1D40D}" type="presParOf" srcId="{AC5AC8FE-EA7A-48EA-BFEE-C739AD70AE9D}" destId="{B0E6CA47-D6B2-40C2-A40F-D27C12230E38}" srcOrd="0" destOrd="0" presId="urn:microsoft.com/office/officeart/2018/2/layout/IconVerticalSolidList"/>
    <dgm:cxn modelId="{F892D210-FC12-4C72-90A8-E1742C98F87E}" type="presParOf" srcId="{AC5AC8FE-EA7A-48EA-BFEE-C739AD70AE9D}" destId="{1A5F5992-FC26-4C22-8316-C9F44E254B4A}" srcOrd="1" destOrd="0" presId="urn:microsoft.com/office/officeart/2018/2/layout/IconVerticalSolidList"/>
    <dgm:cxn modelId="{3843DC73-68A4-4351-9B6E-6EE3186EA7B3}" type="presParOf" srcId="{AC5AC8FE-EA7A-48EA-BFEE-C739AD70AE9D}" destId="{F18442E9-7BE2-461E-856D-79B08C3484F9}" srcOrd="2" destOrd="0" presId="urn:microsoft.com/office/officeart/2018/2/layout/IconVerticalSolidList"/>
    <dgm:cxn modelId="{AD044301-EF4C-48C1-BC5A-A997B746F4AC}" type="presParOf" srcId="{AC5AC8FE-EA7A-48EA-BFEE-C739AD70AE9D}" destId="{C3194DA7-B20E-4107-BC98-7CE093354090}" srcOrd="3" destOrd="0" presId="urn:microsoft.com/office/officeart/2018/2/layout/IconVerticalSolidList"/>
    <dgm:cxn modelId="{CAE1675C-3BB0-470A-86B1-B12CD8161DF1}" type="presParOf" srcId="{F5E7AD46-0292-480E-A7D2-A486F605EA7F}" destId="{98EA1911-8870-43D6-835A-EECCFC1E3E4F}" srcOrd="7" destOrd="0" presId="urn:microsoft.com/office/officeart/2018/2/layout/IconVerticalSolidList"/>
    <dgm:cxn modelId="{77660378-3ACC-4249-9929-4B61633A2752}" type="presParOf" srcId="{F5E7AD46-0292-480E-A7D2-A486F605EA7F}" destId="{F3247990-B2AC-4440-9B15-D113328AB851}" srcOrd="8" destOrd="0" presId="urn:microsoft.com/office/officeart/2018/2/layout/IconVerticalSolidList"/>
    <dgm:cxn modelId="{9DB9521D-8162-4F09-93D6-4155D84E5AAA}" type="presParOf" srcId="{F3247990-B2AC-4440-9B15-D113328AB851}" destId="{CC715A51-A751-4E6A-9C25-FC2154EFF3D4}" srcOrd="0" destOrd="0" presId="urn:microsoft.com/office/officeart/2018/2/layout/IconVerticalSolidList"/>
    <dgm:cxn modelId="{65AB0D8D-2BA5-4503-BD55-0197A73197F9}" type="presParOf" srcId="{F3247990-B2AC-4440-9B15-D113328AB851}" destId="{DCB666BC-3287-46AA-92B0-821C3DDC1A2E}" srcOrd="1" destOrd="0" presId="urn:microsoft.com/office/officeart/2018/2/layout/IconVerticalSolidList"/>
    <dgm:cxn modelId="{B8248E50-7217-4849-88B4-EBE02B52A8A8}" type="presParOf" srcId="{F3247990-B2AC-4440-9B15-D113328AB851}" destId="{5E3F912D-EAC1-4734-BA0E-09DF29861E8A}" srcOrd="2" destOrd="0" presId="urn:microsoft.com/office/officeart/2018/2/layout/IconVerticalSolidList"/>
    <dgm:cxn modelId="{25DD8EEF-C884-4630-92EB-B5BE807D8AD1}" type="presParOf" srcId="{F3247990-B2AC-4440-9B15-D113328AB851}" destId="{B88C502F-6E1E-407C-93DD-B90B2DD05BFA}" srcOrd="3" destOrd="0" presId="urn:microsoft.com/office/officeart/2018/2/layout/IconVerticalSolidList"/>
    <dgm:cxn modelId="{23A8758F-1A55-4BAD-9805-03B613BB6AC9}" type="presParOf" srcId="{F5E7AD46-0292-480E-A7D2-A486F605EA7F}" destId="{7A24B4B9-59D6-445D-AF65-321CFF145E56}" srcOrd="9" destOrd="0" presId="urn:microsoft.com/office/officeart/2018/2/layout/IconVerticalSolidList"/>
    <dgm:cxn modelId="{81680D6B-2247-4EB4-A465-39F32246442D}" type="presParOf" srcId="{F5E7AD46-0292-480E-A7D2-A486F605EA7F}" destId="{BCA6CF34-DD98-429C-A4CD-4AF4CC732976}" srcOrd="10" destOrd="0" presId="urn:microsoft.com/office/officeart/2018/2/layout/IconVerticalSolidList"/>
    <dgm:cxn modelId="{9C618FF2-207A-4D25-A181-91BF6DE6DCFA}" type="presParOf" srcId="{BCA6CF34-DD98-429C-A4CD-4AF4CC732976}" destId="{4D68BA21-C9FB-44BF-AC8B-58BF1D1C09B7}" srcOrd="0" destOrd="0" presId="urn:microsoft.com/office/officeart/2018/2/layout/IconVerticalSolidList"/>
    <dgm:cxn modelId="{D05092E4-9C24-4A98-9202-E5F98444DC21}" type="presParOf" srcId="{BCA6CF34-DD98-429C-A4CD-4AF4CC732976}" destId="{BD6050C6-C5BB-458A-B3DE-882FFF9BA78F}" srcOrd="1" destOrd="0" presId="urn:microsoft.com/office/officeart/2018/2/layout/IconVerticalSolidList"/>
    <dgm:cxn modelId="{E13F8686-0236-4067-B2E5-D2E1B1A1AA98}" type="presParOf" srcId="{BCA6CF34-DD98-429C-A4CD-4AF4CC732976}" destId="{53CC9F2A-F504-4B3A-80CD-72D1FF6ACF7A}" srcOrd="2" destOrd="0" presId="urn:microsoft.com/office/officeart/2018/2/layout/IconVerticalSolidList"/>
    <dgm:cxn modelId="{0BF4C598-4EBB-4205-8B29-B638E08AC078}" type="presParOf" srcId="{BCA6CF34-DD98-429C-A4CD-4AF4CC732976}" destId="{40B14643-EB72-40CF-9793-FA91940F2180}" srcOrd="3" destOrd="0" presId="urn:microsoft.com/office/officeart/2018/2/layout/IconVerticalSolidList"/>
    <dgm:cxn modelId="{1FD0970E-3DE8-4C49-AA88-8C221C85F43A}" type="presParOf" srcId="{F5E7AD46-0292-480E-A7D2-A486F605EA7F}" destId="{A31A5927-F46D-458F-8152-1FA455F2E30C}" srcOrd="11" destOrd="0" presId="urn:microsoft.com/office/officeart/2018/2/layout/IconVerticalSolidList"/>
    <dgm:cxn modelId="{8DC86081-0F69-4AC8-88E6-B5FAD29B1DA7}" type="presParOf" srcId="{F5E7AD46-0292-480E-A7D2-A486F605EA7F}" destId="{F4D7A441-CC82-4178-A56D-E118B35AE5BA}" srcOrd="12" destOrd="0" presId="urn:microsoft.com/office/officeart/2018/2/layout/IconVerticalSolidList"/>
    <dgm:cxn modelId="{B2C8AA28-6F47-4213-B2E3-BD2EE65B0FC6}" type="presParOf" srcId="{F4D7A441-CC82-4178-A56D-E118B35AE5BA}" destId="{0E2A60B2-E95E-4371-A3CE-5F0C9212DD19}" srcOrd="0" destOrd="0" presId="urn:microsoft.com/office/officeart/2018/2/layout/IconVerticalSolidList"/>
    <dgm:cxn modelId="{CE5044C8-1FD4-4D75-A328-BFFEE3B97065}" type="presParOf" srcId="{F4D7A441-CC82-4178-A56D-E118B35AE5BA}" destId="{F2D7565F-70DC-4CBD-8A58-E66ABF2769A5}" srcOrd="1" destOrd="0" presId="urn:microsoft.com/office/officeart/2018/2/layout/IconVerticalSolidList"/>
    <dgm:cxn modelId="{E54788A7-178E-4FB1-9384-05BA60C9C2C3}" type="presParOf" srcId="{F4D7A441-CC82-4178-A56D-E118B35AE5BA}" destId="{5B101628-71C7-47E4-AFBE-B0A0EAD37577}" srcOrd="2" destOrd="0" presId="urn:microsoft.com/office/officeart/2018/2/layout/IconVerticalSolidList"/>
    <dgm:cxn modelId="{2968E298-B51D-44CE-B0CD-CE919023CADE}" type="presParOf" srcId="{F4D7A441-CC82-4178-A56D-E118B35AE5BA}" destId="{BBA0ECD7-680F-4EF8-9223-B68CDF835B7C}" srcOrd="3" destOrd="0" presId="urn:microsoft.com/office/officeart/2018/2/layout/IconVerticalSolidList"/>
    <dgm:cxn modelId="{27866FFB-C0C1-4AB7-9FE6-2B7C6C467BEC}" type="presParOf" srcId="{F5E7AD46-0292-480E-A7D2-A486F605EA7F}" destId="{5A59189E-5977-4BA4-A499-40FBB0EDFD0C}" srcOrd="13" destOrd="0" presId="urn:microsoft.com/office/officeart/2018/2/layout/IconVerticalSolidList"/>
    <dgm:cxn modelId="{69069732-9F90-492B-96A6-9B9D5FD456CC}" type="presParOf" srcId="{F5E7AD46-0292-480E-A7D2-A486F605EA7F}" destId="{ED368FDC-26BF-48EA-A32C-A911A9908510}" srcOrd="14" destOrd="0" presId="urn:microsoft.com/office/officeart/2018/2/layout/IconVerticalSolidList"/>
    <dgm:cxn modelId="{6A7D442A-3A8F-404D-97B9-E79301C0E3CE}" type="presParOf" srcId="{ED368FDC-26BF-48EA-A32C-A911A9908510}" destId="{AD4FC501-7404-419F-86D4-2B83BAA31172}" srcOrd="0" destOrd="0" presId="urn:microsoft.com/office/officeart/2018/2/layout/IconVerticalSolidList"/>
    <dgm:cxn modelId="{EB7B5A31-CA76-4494-9BD3-03631E986A83}" type="presParOf" srcId="{ED368FDC-26BF-48EA-A32C-A911A9908510}" destId="{55E6F879-7085-4933-938B-5FC5111D21CC}" srcOrd="1" destOrd="0" presId="urn:microsoft.com/office/officeart/2018/2/layout/IconVerticalSolidList"/>
    <dgm:cxn modelId="{9FB65B26-25CD-441E-88EA-B0DB0B2ED255}" type="presParOf" srcId="{ED368FDC-26BF-48EA-A32C-A911A9908510}" destId="{50175995-D94E-474D-B46A-BFC58CF33287}" srcOrd="2" destOrd="0" presId="urn:microsoft.com/office/officeart/2018/2/layout/IconVerticalSolidList"/>
    <dgm:cxn modelId="{33EEDA81-78F6-4295-B93B-562D4174697C}" type="presParOf" srcId="{ED368FDC-26BF-48EA-A32C-A911A9908510}" destId="{C22605A6-23C6-4E29-AD7B-04E0470978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0BBE-63FA-40C6-9780-A8E484A188B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5E7BC1B-BEC2-4C87-A18C-44B0016AF38F}">
      <dgm:prSet custT="1"/>
      <dgm:spPr/>
      <dgm:t>
        <a:bodyPr/>
        <a:lstStyle/>
        <a:p>
          <a:pPr rtl="0">
            <a:lnSpc>
              <a:spcPct val="100000"/>
            </a:lnSpc>
            <a:defRPr b="1"/>
          </a:pPr>
          <a:r>
            <a:rPr lang="en-US" sz="2400"/>
            <a:t>The reading support curriculum is based on Orton-Gillingham methodologies and instruction.</a:t>
          </a:r>
          <a:r>
            <a:rPr lang="en-US" sz="2400">
              <a:latin typeface="Century Gothic" panose="020F0302020204030204"/>
            </a:rPr>
            <a:t> </a:t>
          </a:r>
          <a:endParaRPr lang="en-US" sz="2400"/>
        </a:p>
      </dgm:t>
    </dgm:pt>
    <dgm:pt modelId="{EA393FCF-1CED-4F27-B32F-44644E424EF7}" type="parTrans" cxnId="{48D7180B-4B3E-47D8-9D4E-4472662AA9A4}">
      <dgm:prSet/>
      <dgm:spPr/>
      <dgm:t>
        <a:bodyPr/>
        <a:lstStyle/>
        <a:p>
          <a:endParaRPr lang="en-US"/>
        </a:p>
      </dgm:t>
    </dgm:pt>
    <dgm:pt modelId="{A215DD82-4F38-4D0A-8CBB-51823D7FA5FF}" type="sibTrans" cxnId="{48D7180B-4B3E-47D8-9D4E-4472662AA9A4}">
      <dgm:prSet/>
      <dgm:spPr/>
      <dgm:t>
        <a:bodyPr/>
        <a:lstStyle/>
        <a:p>
          <a:endParaRPr lang="en-US"/>
        </a:p>
      </dgm:t>
    </dgm:pt>
    <dgm:pt modelId="{043DD1CB-6025-4BA8-9896-EDD3D8490A17}">
      <dgm:prSet custT="1"/>
      <dgm:spPr/>
      <dgm:t>
        <a:bodyPr/>
        <a:lstStyle/>
        <a:p>
          <a:pPr>
            <a:lnSpc>
              <a:spcPct val="100000"/>
            </a:lnSpc>
            <a:defRPr b="1"/>
          </a:pPr>
          <a:r>
            <a:rPr lang="en-US" sz="1800"/>
            <a:t>Some examples of programs and materials used </a:t>
          </a:r>
          <a:r>
            <a:rPr lang="en-US" sz="1800" u="sng"/>
            <a:t>may</a:t>
          </a:r>
          <a:r>
            <a:rPr lang="en-US" sz="1800"/>
            <a:t> include:</a:t>
          </a:r>
        </a:p>
        <a:p>
          <a:pPr>
            <a:lnSpc>
              <a:spcPct val="100000"/>
            </a:lnSpc>
            <a:defRPr b="1"/>
          </a:pPr>
          <a:r>
            <a:rPr lang="en-US" sz="1800" b="0" u="sng"/>
            <a:t>Equipped for Reading Success</a:t>
          </a:r>
        </a:p>
        <a:p>
          <a:pPr>
            <a:lnSpc>
              <a:spcPct val="100000"/>
            </a:lnSpc>
            <a:defRPr b="1"/>
          </a:pPr>
          <a:r>
            <a:rPr lang="en-US" sz="1800" b="0"/>
            <a:t>Heggerty Phonemic Awareness</a:t>
          </a:r>
        </a:p>
        <a:p>
          <a:pPr>
            <a:lnSpc>
              <a:spcPct val="100000"/>
            </a:lnSpc>
            <a:defRPr b="1"/>
          </a:pPr>
          <a:r>
            <a:rPr lang="en-US" sz="1800" b="0"/>
            <a:t>S.P.I.R.E. </a:t>
          </a:r>
          <a:endParaRPr lang="en-US" sz="1800" b="0">
            <a:latin typeface="Century Gothic" panose="020F0302020204030204"/>
          </a:endParaRPr>
        </a:p>
        <a:p>
          <a:pPr>
            <a:lnSpc>
              <a:spcPct val="100000"/>
            </a:lnSpc>
            <a:defRPr b="1"/>
          </a:pPr>
          <a:r>
            <a:rPr lang="en-US" sz="1800" b="0">
              <a:latin typeface="Century Gothic" panose="020F0302020204030204"/>
            </a:rPr>
            <a:t>UFLI</a:t>
          </a:r>
        </a:p>
        <a:p>
          <a:pPr rtl="0">
            <a:lnSpc>
              <a:spcPct val="100000"/>
            </a:lnSpc>
            <a:defRPr b="1"/>
          </a:pPr>
          <a:r>
            <a:rPr lang="en-US" sz="1800" b="0"/>
            <a:t>IMSE</a:t>
          </a:r>
          <a:endParaRPr lang="en-US" sz="1800" b="0">
            <a:latin typeface="Century Gothic" panose="020F0302020204030204"/>
          </a:endParaRPr>
        </a:p>
        <a:p>
          <a:pPr rtl="0">
            <a:lnSpc>
              <a:spcPct val="100000"/>
            </a:lnSpc>
            <a:defRPr b="1"/>
          </a:pPr>
          <a:r>
            <a:rPr lang="en-US" sz="1800" b="0" u="sng">
              <a:latin typeface="Century Gothic" panose="020F0302020204030204"/>
            </a:rPr>
            <a:t>The Reading Comprehension Blueprint</a:t>
          </a:r>
        </a:p>
        <a:p>
          <a:pPr>
            <a:lnSpc>
              <a:spcPct val="100000"/>
            </a:lnSpc>
            <a:defRPr b="1"/>
          </a:pPr>
          <a:r>
            <a:rPr lang="en-US" sz="1800" b="0">
              <a:latin typeface="Century Gothic" panose="020F0302020204030204"/>
            </a:rPr>
            <a:t>Wonders</a:t>
          </a:r>
          <a:endParaRPr lang="en-US" sz="1800" b="0"/>
        </a:p>
      </dgm:t>
    </dgm:pt>
    <dgm:pt modelId="{9E1B7C03-6956-4AEF-A342-722D0A4596FC}" type="parTrans" cxnId="{28A4B24D-84D8-4FE2-9D0B-E71ECC2422DA}">
      <dgm:prSet/>
      <dgm:spPr/>
      <dgm:t>
        <a:bodyPr/>
        <a:lstStyle/>
        <a:p>
          <a:endParaRPr lang="en-US"/>
        </a:p>
      </dgm:t>
    </dgm:pt>
    <dgm:pt modelId="{0A950276-85B9-47A5-B5C1-272A25CAE71B}" type="sibTrans" cxnId="{28A4B24D-84D8-4FE2-9D0B-E71ECC2422DA}">
      <dgm:prSet/>
      <dgm:spPr/>
      <dgm:t>
        <a:bodyPr/>
        <a:lstStyle/>
        <a:p>
          <a:endParaRPr lang="en-US"/>
        </a:p>
      </dgm:t>
    </dgm:pt>
    <dgm:pt modelId="{7CBB022E-52DF-4513-BA70-39D4028ED064}">
      <dgm:prSet phldr="0"/>
      <dgm:spPr/>
      <dgm:t>
        <a:bodyPr/>
        <a:lstStyle/>
        <a:p>
          <a:pPr>
            <a:lnSpc>
              <a:spcPct val="100000"/>
            </a:lnSpc>
          </a:pPr>
          <a:endParaRPr lang="en-US" b="1">
            <a:latin typeface="Century Gothic" panose="020F0302020204030204"/>
          </a:endParaRPr>
        </a:p>
      </dgm:t>
    </dgm:pt>
    <dgm:pt modelId="{ED39CA77-2EA4-4102-8C8B-8AB52B9CBB1E}" type="parTrans" cxnId="{FBD7FBCC-57D4-43B5-91BE-936D59A9AB99}">
      <dgm:prSet/>
      <dgm:spPr/>
      <dgm:t>
        <a:bodyPr/>
        <a:lstStyle/>
        <a:p>
          <a:endParaRPr lang="en-US"/>
        </a:p>
      </dgm:t>
    </dgm:pt>
    <dgm:pt modelId="{5007666F-0400-4405-BE62-78A8E9237E41}" type="sibTrans" cxnId="{FBD7FBCC-57D4-43B5-91BE-936D59A9AB99}">
      <dgm:prSet/>
      <dgm:spPr/>
      <dgm:t>
        <a:bodyPr/>
        <a:lstStyle/>
        <a:p>
          <a:endParaRPr lang="en-US"/>
        </a:p>
      </dgm:t>
    </dgm:pt>
    <dgm:pt modelId="{D381E197-63FB-44E4-ABAE-DCFD099D5D7A}" type="pres">
      <dgm:prSet presAssocID="{8D130BBE-63FA-40C6-9780-A8E484A188BF}" presName="root" presStyleCnt="0">
        <dgm:presLayoutVars>
          <dgm:dir/>
          <dgm:resizeHandles val="exact"/>
        </dgm:presLayoutVars>
      </dgm:prSet>
      <dgm:spPr/>
    </dgm:pt>
    <dgm:pt modelId="{6E01EF40-50B5-49F6-B18E-F22EBE7EE5EC}" type="pres">
      <dgm:prSet presAssocID="{E5E7BC1B-BEC2-4C87-A18C-44B0016AF38F}" presName="compNode" presStyleCnt="0"/>
      <dgm:spPr/>
    </dgm:pt>
    <dgm:pt modelId="{E0F3DA10-8CBE-4F0E-A303-E480B58AB738}" type="pres">
      <dgm:prSet presAssocID="{E5E7BC1B-BEC2-4C87-A18C-44B0016AF38F}" presName="iconRect" presStyleLbl="node1" presStyleIdx="0" presStyleCnt="2" custLinFactNeighborX="-1667" custLinFactNeighborY="365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F333170-9F3C-4802-8094-1827364E206B}" type="pres">
      <dgm:prSet presAssocID="{E5E7BC1B-BEC2-4C87-A18C-44B0016AF38F}" presName="iconSpace" presStyleCnt="0"/>
      <dgm:spPr/>
    </dgm:pt>
    <dgm:pt modelId="{2ADCC60B-1A46-442C-8F26-EF99FD8B2A78}" type="pres">
      <dgm:prSet presAssocID="{E5E7BC1B-BEC2-4C87-A18C-44B0016AF38F}" presName="parTx" presStyleLbl="revTx" presStyleIdx="0" presStyleCnt="4" custScaleX="115753" custScaleY="45724" custLinFactY="25001" custLinFactNeighborX="-10207" custLinFactNeighborY="100000">
        <dgm:presLayoutVars>
          <dgm:chMax val="0"/>
          <dgm:chPref val="0"/>
        </dgm:presLayoutVars>
      </dgm:prSet>
      <dgm:spPr/>
    </dgm:pt>
    <dgm:pt modelId="{76B85665-940D-4FD1-94BD-8CA174FC9DCF}" type="pres">
      <dgm:prSet presAssocID="{E5E7BC1B-BEC2-4C87-A18C-44B0016AF38F}" presName="txSpace" presStyleCnt="0"/>
      <dgm:spPr/>
    </dgm:pt>
    <dgm:pt modelId="{5BB5C52E-7B85-4993-9121-9029E61E72B4}" type="pres">
      <dgm:prSet presAssocID="{E5E7BC1B-BEC2-4C87-A18C-44B0016AF38F}" presName="desTx" presStyleLbl="revTx" presStyleIdx="1" presStyleCnt="4">
        <dgm:presLayoutVars/>
      </dgm:prSet>
      <dgm:spPr/>
    </dgm:pt>
    <dgm:pt modelId="{830C3D32-4BCF-42C3-9B65-D0268587CFEE}" type="pres">
      <dgm:prSet presAssocID="{A215DD82-4F38-4D0A-8CBB-51823D7FA5FF}" presName="sibTrans" presStyleCnt="0"/>
      <dgm:spPr/>
    </dgm:pt>
    <dgm:pt modelId="{35880DC0-84BE-40F0-B59E-96BB325DE9EF}" type="pres">
      <dgm:prSet presAssocID="{043DD1CB-6025-4BA8-9896-EDD3D8490A17}" presName="compNode" presStyleCnt="0"/>
      <dgm:spPr/>
    </dgm:pt>
    <dgm:pt modelId="{9A7C73C7-AA3A-4015-A632-14FA97AF77E7}" type="pres">
      <dgm:prSet presAssocID="{043DD1CB-6025-4BA8-9896-EDD3D8490A17}" presName="iconRect" presStyleLbl="node1" presStyleIdx="1" presStyleCnt="2" custLinFactX="47931" custLinFactNeighborX="100000" custLinFactNeighborY="-427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2C9C99A-0007-48F6-A175-F395E5BA85F3}" type="pres">
      <dgm:prSet presAssocID="{043DD1CB-6025-4BA8-9896-EDD3D8490A17}" presName="iconSpace" presStyleCnt="0"/>
      <dgm:spPr/>
    </dgm:pt>
    <dgm:pt modelId="{F1AECFAB-2D8F-41DC-9023-E572FA3EB8E9}" type="pres">
      <dgm:prSet presAssocID="{043DD1CB-6025-4BA8-9896-EDD3D8490A17}" presName="parTx" presStyleLbl="revTx" presStyleIdx="2" presStyleCnt="4" custScaleY="234598" custLinFactY="-100243" custLinFactNeighborX="-638" custLinFactNeighborY="-200000">
        <dgm:presLayoutVars>
          <dgm:chMax val="0"/>
          <dgm:chPref val="0"/>
        </dgm:presLayoutVars>
      </dgm:prSet>
      <dgm:spPr/>
    </dgm:pt>
    <dgm:pt modelId="{9DDE00AD-A69F-4B19-9C71-5569CEC628DD}" type="pres">
      <dgm:prSet presAssocID="{043DD1CB-6025-4BA8-9896-EDD3D8490A17}" presName="txSpace" presStyleCnt="0"/>
      <dgm:spPr/>
    </dgm:pt>
    <dgm:pt modelId="{536E39C0-4000-4733-9623-0FF2616A04EC}" type="pres">
      <dgm:prSet presAssocID="{043DD1CB-6025-4BA8-9896-EDD3D8490A17}" presName="desTx" presStyleLbl="revTx" presStyleIdx="3" presStyleCnt="4">
        <dgm:presLayoutVars/>
      </dgm:prSet>
      <dgm:spPr/>
    </dgm:pt>
  </dgm:ptLst>
  <dgm:cxnLst>
    <dgm:cxn modelId="{48D7180B-4B3E-47D8-9D4E-4472662AA9A4}" srcId="{8D130BBE-63FA-40C6-9780-A8E484A188BF}" destId="{E5E7BC1B-BEC2-4C87-A18C-44B0016AF38F}" srcOrd="0" destOrd="0" parTransId="{EA393FCF-1CED-4F27-B32F-44644E424EF7}" sibTransId="{A215DD82-4F38-4D0A-8CBB-51823D7FA5FF}"/>
    <dgm:cxn modelId="{AE7CB90E-4A23-4F09-A6F9-5E0510BEE32F}" type="presOf" srcId="{043DD1CB-6025-4BA8-9896-EDD3D8490A17}" destId="{F1AECFAB-2D8F-41DC-9023-E572FA3EB8E9}" srcOrd="0" destOrd="0" presId="urn:microsoft.com/office/officeart/2018/5/layout/CenteredIconLabelDescriptionList"/>
    <dgm:cxn modelId="{4D711438-A863-46A9-B0B1-D693D1037BDE}" type="presOf" srcId="{E5E7BC1B-BEC2-4C87-A18C-44B0016AF38F}" destId="{2ADCC60B-1A46-442C-8F26-EF99FD8B2A78}" srcOrd="0" destOrd="0" presId="urn:microsoft.com/office/officeart/2018/5/layout/CenteredIconLabelDescriptionList"/>
    <dgm:cxn modelId="{57A22141-AEA1-4980-B1E9-9367307E9910}" type="presOf" srcId="{8D130BBE-63FA-40C6-9780-A8E484A188BF}" destId="{D381E197-63FB-44E4-ABAE-DCFD099D5D7A}" srcOrd="0" destOrd="0" presId="urn:microsoft.com/office/officeart/2018/5/layout/CenteredIconLabelDescriptionList"/>
    <dgm:cxn modelId="{28A4B24D-84D8-4FE2-9D0B-E71ECC2422DA}" srcId="{8D130BBE-63FA-40C6-9780-A8E484A188BF}" destId="{043DD1CB-6025-4BA8-9896-EDD3D8490A17}" srcOrd="1" destOrd="0" parTransId="{9E1B7C03-6956-4AEF-A342-722D0A4596FC}" sibTransId="{0A950276-85B9-47A5-B5C1-272A25CAE71B}"/>
    <dgm:cxn modelId="{FBD7FBCC-57D4-43B5-91BE-936D59A9AB99}" srcId="{043DD1CB-6025-4BA8-9896-EDD3D8490A17}" destId="{7CBB022E-52DF-4513-BA70-39D4028ED064}" srcOrd="0" destOrd="0" parTransId="{ED39CA77-2EA4-4102-8C8B-8AB52B9CBB1E}" sibTransId="{5007666F-0400-4405-BE62-78A8E9237E41}"/>
    <dgm:cxn modelId="{2BA4EEDA-DD6A-4510-920D-C8B7B4A159FC}" type="presOf" srcId="{7CBB022E-52DF-4513-BA70-39D4028ED064}" destId="{536E39C0-4000-4733-9623-0FF2616A04EC}" srcOrd="0" destOrd="0" presId="urn:microsoft.com/office/officeart/2018/5/layout/CenteredIconLabelDescriptionList"/>
    <dgm:cxn modelId="{B8259FF8-BBD1-419C-97A4-44417D942E3C}" type="presParOf" srcId="{D381E197-63FB-44E4-ABAE-DCFD099D5D7A}" destId="{6E01EF40-50B5-49F6-B18E-F22EBE7EE5EC}" srcOrd="0" destOrd="0" presId="urn:microsoft.com/office/officeart/2018/5/layout/CenteredIconLabelDescriptionList"/>
    <dgm:cxn modelId="{B738FBA7-0272-46C5-AC46-2128060CBD78}" type="presParOf" srcId="{6E01EF40-50B5-49F6-B18E-F22EBE7EE5EC}" destId="{E0F3DA10-8CBE-4F0E-A303-E480B58AB738}" srcOrd="0" destOrd="0" presId="urn:microsoft.com/office/officeart/2018/5/layout/CenteredIconLabelDescriptionList"/>
    <dgm:cxn modelId="{B2723F52-367D-41B3-BDC8-394C4091F5A1}" type="presParOf" srcId="{6E01EF40-50B5-49F6-B18E-F22EBE7EE5EC}" destId="{BF333170-9F3C-4802-8094-1827364E206B}" srcOrd="1" destOrd="0" presId="urn:microsoft.com/office/officeart/2018/5/layout/CenteredIconLabelDescriptionList"/>
    <dgm:cxn modelId="{F06C326F-87AC-414E-93D0-DDBDB9ADDCC4}" type="presParOf" srcId="{6E01EF40-50B5-49F6-B18E-F22EBE7EE5EC}" destId="{2ADCC60B-1A46-442C-8F26-EF99FD8B2A78}" srcOrd="2" destOrd="0" presId="urn:microsoft.com/office/officeart/2018/5/layout/CenteredIconLabelDescriptionList"/>
    <dgm:cxn modelId="{F8EC69EC-AE05-4A99-8273-412E7C137D83}" type="presParOf" srcId="{6E01EF40-50B5-49F6-B18E-F22EBE7EE5EC}" destId="{76B85665-940D-4FD1-94BD-8CA174FC9DCF}" srcOrd="3" destOrd="0" presId="urn:microsoft.com/office/officeart/2018/5/layout/CenteredIconLabelDescriptionList"/>
    <dgm:cxn modelId="{5283018E-8ECC-4F0B-ACCD-CE2708DF5705}" type="presParOf" srcId="{6E01EF40-50B5-49F6-B18E-F22EBE7EE5EC}" destId="{5BB5C52E-7B85-4993-9121-9029E61E72B4}" srcOrd="4" destOrd="0" presId="urn:microsoft.com/office/officeart/2018/5/layout/CenteredIconLabelDescriptionList"/>
    <dgm:cxn modelId="{1F89B6E9-8ACD-401E-B3A5-04C565923C48}" type="presParOf" srcId="{D381E197-63FB-44E4-ABAE-DCFD099D5D7A}" destId="{830C3D32-4BCF-42C3-9B65-D0268587CFEE}" srcOrd="1" destOrd="0" presId="urn:microsoft.com/office/officeart/2018/5/layout/CenteredIconLabelDescriptionList"/>
    <dgm:cxn modelId="{6237BEA9-B577-4234-B51E-39AAB4CCA053}" type="presParOf" srcId="{D381E197-63FB-44E4-ABAE-DCFD099D5D7A}" destId="{35880DC0-84BE-40F0-B59E-96BB325DE9EF}" srcOrd="2" destOrd="0" presId="urn:microsoft.com/office/officeart/2018/5/layout/CenteredIconLabelDescriptionList"/>
    <dgm:cxn modelId="{E83751A0-37D4-486C-BB68-40CEFFB6FC5A}" type="presParOf" srcId="{35880DC0-84BE-40F0-B59E-96BB325DE9EF}" destId="{9A7C73C7-AA3A-4015-A632-14FA97AF77E7}" srcOrd="0" destOrd="0" presId="urn:microsoft.com/office/officeart/2018/5/layout/CenteredIconLabelDescriptionList"/>
    <dgm:cxn modelId="{6FCF1434-CD93-4217-81AB-AA49C92D9A8B}" type="presParOf" srcId="{35880DC0-84BE-40F0-B59E-96BB325DE9EF}" destId="{B2C9C99A-0007-48F6-A175-F395E5BA85F3}" srcOrd="1" destOrd="0" presId="urn:microsoft.com/office/officeart/2018/5/layout/CenteredIconLabelDescriptionList"/>
    <dgm:cxn modelId="{DDD092D9-DB69-4A0B-86AF-7CB471923A15}" type="presParOf" srcId="{35880DC0-84BE-40F0-B59E-96BB325DE9EF}" destId="{F1AECFAB-2D8F-41DC-9023-E572FA3EB8E9}" srcOrd="2" destOrd="0" presId="urn:microsoft.com/office/officeart/2018/5/layout/CenteredIconLabelDescriptionList"/>
    <dgm:cxn modelId="{EC7C3DE4-446E-4AAB-8F7F-D90050BA2026}" type="presParOf" srcId="{35880DC0-84BE-40F0-B59E-96BB325DE9EF}" destId="{9DDE00AD-A69F-4B19-9C71-5569CEC628DD}" srcOrd="3" destOrd="0" presId="urn:microsoft.com/office/officeart/2018/5/layout/CenteredIconLabelDescriptionList"/>
    <dgm:cxn modelId="{77362F8C-4C7A-434C-AC8B-B63F3CA623D1}" type="presParOf" srcId="{35880DC0-84BE-40F0-B59E-96BB325DE9EF}" destId="{536E39C0-4000-4733-9623-0FF2616A04E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AB85-5CD3-4F16-864F-46ADAD0BCE61}">
      <dsp:nvSpPr>
        <dsp:cNvPr id="0" name=""/>
        <dsp:cNvSpPr/>
      </dsp:nvSpPr>
      <dsp:spPr>
        <a:xfrm>
          <a:off x="0" y="444"/>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7C465-66DF-4630-AFF6-5E5CDDD46DA0}">
      <dsp:nvSpPr>
        <dsp:cNvPr id="0" name=""/>
        <dsp:cNvSpPr/>
      </dsp:nvSpPr>
      <dsp:spPr>
        <a:xfrm>
          <a:off x="112867" y="84395"/>
          <a:ext cx="205213" cy="205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5F8331-7EAB-41B0-8859-22F6A6002110}">
      <dsp:nvSpPr>
        <dsp:cNvPr id="0" name=""/>
        <dsp:cNvSpPr/>
      </dsp:nvSpPr>
      <dsp:spPr>
        <a:xfrm>
          <a:off x="430948" y="444"/>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Is fun</a:t>
          </a:r>
          <a:r>
            <a:rPr lang="en-US" sz="1600" kern="1200"/>
            <a:t>​</a:t>
          </a:r>
        </a:p>
      </dsp:txBody>
      <dsp:txXfrm>
        <a:off x="430948" y="444"/>
        <a:ext cx="5122122" cy="373115"/>
      </dsp:txXfrm>
    </dsp:sp>
    <dsp:sp modelId="{36FE0A73-883E-4F67-8BDF-4A7DFFC1D16A}">
      <dsp:nvSpPr>
        <dsp:cNvPr id="0" name=""/>
        <dsp:cNvSpPr/>
      </dsp:nvSpPr>
      <dsp:spPr>
        <a:xfrm>
          <a:off x="0" y="466838"/>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E2A9A-E786-434B-AE0D-E61AE973E790}">
      <dsp:nvSpPr>
        <dsp:cNvPr id="0" name=""/>
        <dsp:cNvSpPr/>
      </dsp:nvSpPr>
      <dsp:spPr>
        <a:xfrm>
          <a:off x="112867" y="550789"/>
          <a:ext cx="205213" cy="205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35CB89-A57C-422E-9CBF-966DBA791AC1}">
      <dsp:nvSpPr>
        <dsp:cNvPr id="0" name=""/>
        <dsp:cNvSpPr/>
      </dsp:nvSpPr>
      <dsp:spPr>
        <a:xfrm>
          <a:off x="430948" y="466838"/>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Opens doors</a:t>
          </a:r>
          <a:r>
            <a:rPr lang="en-US" sz="1600" kern="1200"/>
            <a:t>​</a:t>
          </a:r>
        </a:p>
      </dsp:txBody>
      <dsp:txXfrm>
        <a:off x="430948" y="466838"/>
        <a:ext cx="5122122" cy="373115"/>
      </dsp:txXfrm>
    </dsp:sp>
    <dsp:sp modelId="{966014F5-EE7B-4B4C-B9C7-C27B174803A9}">
      <dsp:nvSpPr>
        <dsp:cNvPr id="0" name=""/>
        <dsp:cNvSpPr/>
      </dsp:nvSpPr>
      <dsp:spPr>
        <a:xfrm>
          <a:off x="0" y="933232"/>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81DB2-63BC-4799-8D7E-9F72D3D7589E}">
      <dsp:nvSpPr>
        <dsp:cNvPr id="0" name=""/>
        <dsp:cNvSpPr/>
      </dsp:nvSpPr>
      <dsp:spPr>
        <a:xfrm>
          <a:off x="112867" y="1017183"/>
          <a:ext cx="205213" cy="205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DDAB39-AEBA-4023-9681-C9FD39D4ED23}">
      <dsp:nvSpPr>
        <dsp:cNvPr id="0" name=""/>
        <dsp:cNvSpPr/>
      </dsp:nvSpPr>
      <dsp:spPr>
        <a:xfrm>
          <a:off x="430948" y="933232"/>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Builds the desire to read</a:t>
          </a:r>
          <a:r>
            <a:rPr lang="en-US" sz="1600" kern="1200"/>
            <a:t>​</a:t>
          </a:r>
        </a:p>
      </dsp:txBody>
      <dsp:txXfrm>
        <a:off x="430948" y="933232"/>
        <a:ext cx="5122122" cy="373115"/>
      </dsp:txXfrm>
    </dsp:sp>
    <dsp:sp modelId="{B0E6CA47-D6B2-40C2-A40F-D27C12230E38}">
      <dsp:nvSpPr>
        <dsp:cNvPr id="0" name=""/>
        <dsp:cNvSpPr/>
      </dsp:nvSpPr>
      <dsp:spPr>
        <a:xfrm>
          <a:off x="0" y="1399627"/>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F5992-FC26-4C22-8316-C9F44E254B4A}">
      <dsp:nvSpPr>
        <dsp:cNvPr id="0" name=""/>
        <dsp:cNvSpPr/>
      </dsp:nvSpPr>
      <dsp:spPr>
        <a:xfrm>
          <a:off x="112867" y="1483578"/>
          <a:ext cx="205213" cy="205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194DA7-B20E-4107-BC98-7CE093354090}">
      <dsp:nvSpPr>
        <dsp:cNvPr id="0" name=""/>
        <dsp:cNvSpPr/>
      </dsp:nvSpPr>
      <dsp:spPr>
        <a:xfrm>
          <a:off x="430948" y="1399627"/>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Develops background knowledge &amp; vocabulary</a:t>
          </a:r>
          <a:r>
            <a:rPr lang="en-US" sz="1600" kern="1200"/>
            <a:t>​</a:t>
          </a:r>
        </a:p>
      </dsp:txBody>
      <dsp:txXfrm>
        <a:off x="430948" y="1399627"/>
        <a:ext cx="5122122" cy="373115"/>
      </dsp:txXfrm>
    </dsp:sp>
    <dsp:sp modelId="{CC715A51-A751-4E6A-9C25-FC2154EFF3D4}">
      <dsp:nvSpPr>
        <dsp:cNvPr id="0" name=""/>
        <dsp:cNvSpPr/>
      </dsp:nvSpPr>
      <dsp:spPr>
        <a:xfrm>
          <a:off x="0" y="1866021"/>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666BC-3287-46AA-92B0-821C3DDC1A2E}">
      <dsp:nvSpPr>
        <dsp:cNvPr id="0" name=""/>
        <dsp:cNvSpPr/>
      </dsp:nvSpPr>
      <dsp:spPr>
        <a:xfrm>
          <a:off x="112867" y="1949972"/>
          <a:ext cx="205213" cy="2052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8C502F-6E1E-407C-93DD-B90B2DD05BFA}">
      <dsp:nvSpPr>
        <dsp:cNvPr id="0" name=""/>
        <dsp:cNvSpPr/>
      </dsp:nvSpPr>
      <dsp:spPr>
        <a:xfrm>
          <a:off x="430948" y="1866021"/>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Gives educational advantage</a:t>
          </a:r>
          <a:r>
            <a:rPr lang="en-US" sz="1600" kern="1200"/>
            <a:t>​</a:t>
          </a:r>
        </a:p>
      </dsp:txBody>
      <dsp:txXfrm>
        <a:off x="430948" y="1866021"/>
        <a:ext cx="5122122" cy="373115"/>
      </dsp:txXfrm>
    </dsp:sp>
    <dsp:sp modelId="{4D68BA21-C9FB-44BF-AC8B-58BF1D1C09B7}">
      <dsp:nvSpPr>
        <dsp:cNvPr id="0" name=""/>
        <dsp:cNvSpPr/>
      </dsp:nvSpPr>
      <dsp:spPr>
        <a:xfrm>
          <a:off x="0" y="2332415"/>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050C6-C5BB-458A-B3DE-882FFF9BA78F}">
      <dsp:nvSpPr>
        <dsp:cNvPr id="0" name=""/>
        <dsp:cNvSpPr/>
      </dsp:nvSpPr>
      <dsp:spPr>
        <a:xfrm>
          <a:off x="112867" y="2416366"/>
          <a:ext cx="205213" cy="2052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B14643-EB72-40CF-9793-FA91940F2180}">
      <dsp:nvSpPr>
        <dsp:cNvPr id="0" name=""/>
        <dsp:cNvSpPr/>
      </dsp:nvSpPr>
      <dsp:spPr>
        <a:xfrm>
          <a:off x="430948" y="2332415"/>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Establishes bonds of love</a:t>
          </a:r>
          <a:r>
            <a:rPr lang="en-US" sz="1600" kern="1200"/>
            <a:t>​</a:t>
          </a:r>
        </a:p>
      </dsp:txBody>
      <dsp:txXfrm>
        <a:off x="430948" y="2332415"/>
        <a:ext cx="5122122" cy="373115"/>
      </dsp:txXfrm>
    </dsp:sp>
    <dsp:sp modelId="{0E2A60B2-E95E-4371-A3CE-5F0C9212DD19}">
      <dsp:nvSpPr>
        <dsp:cNvPr id="0" name=""/>
        <dsp:cNvSpPr/>
      </dsp:nvSpPr>
      <dsp:spPr>
        <a:xfrm>
          <a:off x="0" y="2798810"/>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7565F-70DC-4CBD-8A58-E66ABF2769A5}">
      <dsp:nvSpPr>
        <dsp:cNvPr id="0" name=""/>
        <dsp:cNvSpPr/>
      </dsp:nvSpPr>
      <dsp:spPr>
        <a:xfrm>
          <a:off x="112867" y="2882761"/>
          <a:ext cx="205213" cy="2052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A0ECD7-680F-4EF8-9223-B68CDF835B7C}">
      <dsp:nvSpPr>
        <dsp:cNvPr id="0" name=""/>
        <dsp:cNvSpPr/>
      </dsp:nvSpPr>
      <dsp:spPr>
        <a:xfrm>
          <a:off x="430948" y="2798810"/>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Develops the ability to read alone</a:t>
          </a:r>
          <a:r>
            <a:rPr lang="en-US" sz="1600" kern="1200"/>
            <a:t>​</a:t>
          </a:r>
        </a:p>
      </dsp:txBody>
      <dsp:txXfrm>
        <a:off x="430948" y="2798810"/>
        <a:ext cx="5122122" cy="373115"/>
      </dsp:txXfrm>
    </dsp:sp>
    <dsp:sp modelId="{AD4FC501-7404-419F-86D4-2B83BAA31172}">
      <dsp:nvSpPr>
        <dsp:cNvPr id="0" name=""/>
        <dsp:cNvSpPr/>
      </dsp:nvSpPr>
      <dsp:spPr>
        <a:xfrm>
          <a:off x="0" y="3265204"/>
          <a:ext cx="5553071" cy="3731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6F879-7085-4933-938B-5FC5111D21CC}">
      <dsp:nvSpPr>
        <dsp:cNvPr id="0" name=""/>
        <dsp:cNvSpPr/>
      </dsp:nvSpPr>
      <dsp:spPr>
        <a:xfrm>
          <a:off x="112867" y="3349155"/>
          <a:ext cx="205213" cy="20521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2605A6-23C6-4E29-AD7B-04E0470978F3}">
      <dsp:nvSpPr>
        <dsp:cNvPr id="0" name=""/>
        <dsp:cNvSpPr/>
      </dsp:nvSpPr>
      <dsp:spPr>
        <a:xfrm>
          <a:off x="430948" y="3265204"/>
          <a:ext cx="5122122" cy="37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88" tIns="39488" rIns="39488" bIns="39488" numCol="1" spcCol="1270" anchor="ctr" anchorCtr="0">
          <a:noAutofit/>
        </a:bodyPr>
        <a:lstStyle/>
        <a:p>
          <a:pPr marL="0" lvl="0" indent="0" algn="l" defTabSz="711200">
            <a:lnSpc>
              <a:spcPct val="100000"/>
            </a:lnSpc>
            <a:spcBef>
              <a:spcPct val="0"/>
            </a:spcBef>
            <a:spcAft>
              <a:spcPct val="35000"/>
            </a:spcAft>
            <a:buNone/>
          </a:pPr>
          <a:r>
            <a:rPr lang="en-US" sz="1600" b="1" kern="1200"/>
            <a:t>Models fluent expressive reading</a:t>
          </a:r>
          <a:endParaRPr lang="en-US" sz="1600" kern="1200"/>
        </a:p>
      </dsp:txBody>
      <dsp:txXfrm>
        <a:off x="430948" y="3265204"/>
        <a:ext cx="5122122" cy="373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DA10-8CBE-4F0E-A303-E480B58AB738}">
      <dsp:nvSpPr>
        <dsp:cNvPr id="0" name=""/>
        <dsp:cNvSpPr/>
      </dsp:nvSpPr>
      <dsp:spPr>
        <a:xfrm>
          <a:off x="2349890" y="1530672"/>
          <a:ext cx="1509048" cy="1475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DCC60B-1A46-442C-8F26-EF99FD8B2A78}">
      <dsp:nvSpPr>
        <dsp:cNvPr id="0" name=""/>
        <dsp:cNvSpPr/>
      </dsp:nvSpPr>
      <dsp:spPr>
        <a:xfrm>
          <a:off x="194104" y="2925243"/>
          <a:ext cx="4990767" cy="11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defRPr b="1"/>
          </a:pPr>
          <a:r>
            <a:rPr lang="en-US" sz="2400" kern="1200"/>
            <a:t>The reading support curriculum is based on Orton-Gillingham methodologies and instruction.</a:t>
          </a:r>
          <a:r>
            <a:rPr lang="en-US" sz="2400" kern="1200">
              <a:latin typeface="Century Gothic" panose="020F0302020204030204"/>
            </a:rPr>
            <a:t> </a:t>
          </a:r>
          <a:endParaRPr lang="en-US" sz="2400" kern="1200"/>
        </a:p>
      </dsp:txBody>
      <dsp:txXfrm>
        <a:off x="194104" y="2925243"/>
        <a:ext cx="4990767" cy="113944"/>
      </dsp:txXfrm>
    </dsp:sp>
    <dsp:sp modelId="{5BB5C52E-7B85-4993-9121-9029E61E72B4}">
      <dsp:nvSpPr>
        <dsp:cNvPr id="0" name=""/>
        <dsp:cNvSpPr/>
      </dsp:nvSpPr>
      <dsp:spPr>
        <a:xfrm>
          <a:off x="973786" y="2832146"/>
          <a:ext cx="4311566" cy="674"/>
        </a:xfrm>
        <a:prstGeom prst="rect">
          <a:avLst/>
        </a:prstGeom>
        <a:noFill/>
        <a:ln>
          <a:noFill/>
        </a:ln>
        <a:effectLst/>
      </dsp:spPr>
      <dsp:style>
        <a:lnRef idx="0">
          <a:scrgbClr r="0" g="0" b="0"/>
        </a:lnRef>
        <a:fillRef idx="0">
          <a:scrgbClr r="0" g="0" b="0"/>
        </a:fillRef>
        <a:effectRef idx="0">
          <a:scrgbClr r="0" g="0" b="0"/>
        </a:effectRef>
        <a:fontRef idx="minor"/>
      </dsp:style>
    </dsp:sp>
    <dsp:sp modelId="{9A7C73C7-AA3A-4015-A632-14FA97AF77E7}">
      <dsp:nvSpPr>
        <dsp:cNvPr id="0" name=""/>
        <dsp:cNvSpPr/>
      </dsp:nvSpPr>
      <dsp:spPr>
        <a:xfrm>
          <a:off x="9816182" y="294745"/>
          <a:ext cx="1509048" cy="1475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AECFAB-2D8F-41DC-9023-E572FA3EB8E9}">
      <dsp:nvSpPr>
        <dsp:cNvPr id="0" name=""/>
        <dsp:cNvSpPr/>
      </dsp:nvSpPr>
      <dsp:spPr>
        <a:xfrm>
          <a:off x="6351970" y="1565089"/>
          <a:ext cx="4311566" cy="58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Some examples of programs and materials used </a:t>
          </a:r>
          <a:r>
            <a:rPr lang="en-US" sz="1800" u="sng" kern="1200"/>
            <a:t>may</a:t>
          </a:r>
          <a:r>
            <a:rPr lang="en-US" sz="1800" kern="1200"/>
            <a:t> include:</a:t>
          </a:r>
        </a:p>
        <a:p>
          <a:pPr marL="0" lvl="0" indent="0" algn="ctr" defTabSz="800100">
            <a:lnSpc>
              <a:spcPct val="100000"/>
            </a:lnSpc>
            <a:spcBef>
              <a:spcPct val="0"/>
            </a:spcBef>
            <a:spcAft>
              <a:spcPct val="35000"/>
            </a:spcAft>
            <a:buNone/>
            <a:defRPr b="1"/>
          </a:pPr>
          <a:r>
            <a:rPr lang="en-US" sz="1800" b="0" u="sng" kern="1200"/>
            <a:t>Equipped for Reading Success</a:t>
          </a:r>
        </a:p>
        <a:p>
          <a:pPr marL="0" lvl="0" indent="0" algn="ctr" defTabSz="800100">
            <a:lnSpc>
              <a:spcPct val="100000"/>
            </a:lnSpc>
            <a:spcBef>
              <a:spcPct val="0"/>
            </a:spcBef>
            <a:spcAft>
              <a:spcPct val="35000"/>
            </a:spcAft>
            <a:buNone/>
            <a:defRPr b="1"/>
          </a:pPr>
          <a:r>
            <a:rPr lang="en-US" sz="1800" b="0" kern="1200"/>
            <a:t>Heggerty Phonemic Awareness</a:t>
          </a:r>
        </a:p>
        <a:p>
          <a:pPr marL="0" lvl="0" indent="0" algn="ctr" defTabSz="800100">
            <a:lnSpc>
              <a:spcPct val="100000"/>
            </a:lnSpc>
            <a:spcBef>
              <a:spcPct val="0"/>
            </a:spcBef>
            <a:spcAft>
              <a:spcPct val="35000"/>
            </a:spcAft>
            <a:buNone/>
            <a:defRPr b="1"/>
          </a:pPr>
          <a:r>
            <a:rPr lang="en-US" sz="1800" b="0" kern="1200"/>
            <a:t>S.P.I.R.E. </a:t>
          </a:r>
          <a:endParaRPr lang="en-US" sz="1800" b="0" kern="1200">
            <a:latin typeface="Century Gothic" panose="020F0302020204030204"/>
          </a:endParaRPr>
        </a:p>
        <a:p>
          <a:pPr marL="0" lvl="0" indent="0" algn="ctr" defTabSz="800100">
            <a:lnSpc>
              <a:spcPct val="100000"/>
            </a:lnSpc>
            <a:spcBef>
              <a:spcPct val="0"/>
            </a:spcBef>
            <a:spcAft>
              <a:spcPct val="35000"/>
            </a:spcAft>
            <a:buNone/>
            <a:defRPr b="1"/>
          </a:pPr>
          <a:r>
            <a:rPr lang="en-US" sz="1800" b="0" kern="1200">
              <a:latin typeface="Century Gothic" panose="020F0302020204030204"/>
            </a:rPr>
            <a:t>UFLI</a:t>
          </a:r>
        </a:p>
        <a:p>
          <a:pPr marL="0" lvl="0" indent="0" algn="ctr" defTabSz="800100" rtl="0">
            <a:lnSpc>
              <a:spcPct val="100000"/>
            </a:lnSpc>
            <a:spcBef>
              <a:spcPct val="0"/>
            </a:spcBef>
            <a:spcAft>
              <a:spcPct val="35000"/>
            </a:spcAft>
            <a:buNone/>
            <a:defRPr b="1"/>
          </a:pPr>
          <a:r>
            <a:rPr lang="en-US" sz="1800" b="0" kern="1200"/>
            <a:t>IMSE</a:t>
          </a:r>
          <a:endParaRPr lang="en-US" sz="1800" b="0" kern="1200">
            <a:latin typeface="Century Gothic" panose="020F0302020204030204"/>
          </a:endParaRPr>
        </a:p>
        <a:p>
          <a:pPr marL="0" lvl="0" indent="0" algn="ctr" defTabSz="800100" rtl="0">
            <a:lnSpc>
              <a:spcPct val="100000"/>
            </a:lnSpc>
            <a:spcBef>
              <a:spcPct val="0"/>
            </a:spcBef>
            <a:spcAft>
              <a:spcPct val="35000"/>
            </a:spcAft>
            <a:buNone/>
            <a:defRPr b="1"/>
          </a:pPr>
          <a:r>
            <a:rPr lang="en-US" sz="1800" b="0" u="sng" kern="1200">
              <a:latin typeface="Century Gothic" panose="020F0302020204030204"/>
            </a:rPr>
            <a:t>The Reading Comprehension Blueprint</a:t>
          </a:r>
        </a:p>
        <a:p>
          <a:pPr marL="0" lvl="0" indent="0" algn="ctr" defTabSz="800100">
            <a:lnSpc>
              <a:spcPct val="100000"/>
            </a:lnSpc>
            <a:spcBef>
              <a:spcPct val="0"/>
            </a:spcBef>
            <a:spcAft>
              <a:spcPct val="35000"/>
            </a:spcAft>
            <a:buNone/>
            <a:defRPr b="1"/>
          </a:pPr>
          <a:r>
            <a:rPr lang="en-US" sz="1800" b="0" kern="1200">
              <a:latin typeface="Century Gothic" panose="020F0302020204030204"/>
            </a:rPr>
            <a:t>Wonders</a:t>
          </a:r>
          <a:endParaRPr lang="en-US" sz="1800" b="0" kern="1200"/>
        </a:p>
      </dsp:txBody>
      <dsp:txXfrm>
        <a:off x="6351970" y="1565089"/>
        <a:ext cx="4311566" cy="584621"/>
      </dsp:txXfrm>
    </dsp:sp>
    <dsp:sp modelId="{536E39C0-4000-4733-9623-0FF2616A04EC}">
      <dsp:nvSpPr>
        <dsp:cNvPr id="0" name=""/>
        <dsp:cNvSpPr/>
      </dsp:nvSpPr>
      <dsp:spPr>
        <a:xfrm>
          <a:off x="6379478" y="2767046"/>
          <a:ext cx="4311566" cy="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b="1" kern="1200">
            <a:latin typeface="Century Gothic" panose="020F0302020204030204"/>
          </a:endParaRPr>
        </a:p>
      </dsp:txBody>
      <dsp:txXfrm>
        <a:off x="6379478" y="2767046"/>
        <a:ext cx="4311566" cy="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836F02-AF67-416B-AB85-08CFF698F86D}" type="datetimeFigureOut">
              <a:rPr lang="en-US" smtClean="0"/>
              <a:t>10/18/2024</a:t>
            </a:fld>
            <a:endParaRPr lang="en-US"/>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65BC62-3B36-43F8-8B69-D6E5E743DA31}" type="slidenum">
              <a:rPr lang="en-US" smtClean="0"/>
              <a:t>‹#›</a:t>
            </a:fld>
            <a:endParaRPr lang="en-US"/>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B7E8F0-931C-4E43-98D1-A3CD0E0034DC}" type="datetimeFigureOut">
              <a:rPr lang="en-US" smtClean="0"/>
              <a:t>10/18/2024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AEB063-7F11-4E3B-BA52-07405B1C2D95}" type="slidenum">
              <a:rPr lang="en-US" smtClean="0"/>
              <a:t>‹#›</a:t>
            </a:fld>
            <a:endParaRPr lang="en-US"/>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a:p>
        </p:txBody>
      </p:sp>
    </p:spTree>
    <p:extLst>
      <p:ext uri="{BB962C8B-B14F-4D97-AF65-F5344CB8AC3E}">
        <p14:creationId xmlns:p14="http://schemas.microsoft.com/office/powerpoint/2010/main" val="103499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a:p>
        </p:txBody>
      </p:sp>
    </p:spTree>
    <p:extLst>
      <p:ext uri="{BB962C8B-B14F-4D97-AF65-F5344CB8AC3E}">
        <p14:creationId xmlns:p14="http://schemas.microsoft.com/office/powerpoint/2010/main" val="228491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12</a:t>
            </a:fld>
            <a:endParaRPr lang="en-US"/>
          </a:p>
        </p:txBody>
      </p:sp>
    </p:spTree>
    <p:extLst>
      <p:ext uri="{BB962C8B-B14F-4D97-AF65-F5344CB8AC3E}">
        <p14:creationId xmlns:p14="http://schemas.microsoft.com/office/powerpoint/2010/main" val="38926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a:p>
        </p:txBody>
      </p:sp>
    </p:spTree>
    <p:extLst>
      <p:ext uri="{BB962C8B-B14F-4D97-AF65-F5344CB8AC3E}">
        <p14:creationId xmlns:p14="http://schemas.microsoft.com/office/powerpoint/2010/main" val="101365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14</a:t>
            </a:fld>
            <a:endParaRPr lang="en-US"/>
          </a:p>
        </p:txBody>
      </p:sp>
    </p:spTree>
    <p:extLst>
      <p:ext uri="{BB962C8B-B14F-4D97-AF65-F5344CB8AC3E}">
        <p14:creationId xmlns:p14="http://schemas.microsoft.com/office/powerpoint/2010/main" val="223797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15</a:t>
            </a:fld>
            <a:endParaRPr lang="en-US"/>
          </a:p>
        </p:txBody>
      </p:sp>
    </p:spTree>
    <p:extLst>
      <p:ext uri="{BB962C8B-B14F-4D97-AF65-F5344CB8AC3E}">
        <p14:creationId xmlns:p14="http://schemas.microsoft.com/office/powerpoint/2010/main" val="149947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EE7A238-8DB2-4E9D-A0AE-CF8830B655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7D058F5-2525-4502-B186-81FDEE902FE3}"/>
              </a:ext>
            </a:extLst>
          </p:cNvPr>
          <p:cNvSpPr>
            <a:spLocks noGrp="1"/>
          </p:cNvSpPr>
          <p:nvPr>
            <p:ph type="body" idx="1"/>
          </p:nvPr>
        </p:nvSpPr>
        <p:spPr/>
        <p:txBody>
          <a:bodyPr/>
          <a:lstStyle/>
          <a:p>
            <a:pPr>
              <a:defRPr/>
            </a:pPr>
            <a:endParaRPr lang="en-US" dirty="0"/>
          </a:p>
        </p:txBody>
      </p:sp>
      <p:sp>
        <p:nvSpPr>
          <p:cNvPr id="49156" name="Slide Number Placeholder 3">
            <a:extLst>
              <a:ext uri="{FF2B5EF4-FFF2-40B4-BE49-F238E27FC236}">
                <a16:creationId xmlns:a16="http://schemas.microsoft.com/office/drawing/2014/main" id="{ACB9558A-3914-49AE-96E1-EDF717CDFF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0"/>
              </a:defRPr>
            </a:lvl1pPr>
            <a:lvl2pPr marL="757066" indent="-291179">
              <a:defRPr>
                <a:solidFill>
                  <a:schemeClr val="tx1"/>
                </a:solidFill>
                <a:latin typeface="Rockwell" panose="02060603020205020403" pitchFamily="18" charset="0"/>
              </a:defRPr>
            </a:lvl2pPr>
            <a:lvl3pPr marL="1164717" indent="-232943">
              <a:defRPr>
                <a:solidFill>
                  <a:schemeClr val="tx1"/>
                </a:solidFill>
                <a:latin typeface="Rockwell" panose="02060603020205020403" pitchFamily="18" charset="0"/>
              </a:defRPr>
            </a:lvl3pPr>
            <a:lvl4pPr marL="1630604" indent="-232943">
              <a:defRPr>
                <a:solidFill>
                  <a:schemeClr val="tx1"/>
                </a:solidFill>
                <a:latin typeface="Rockwell" panose="02060603020205020403" pitchFamily="18" charset="0"/>
              </a:defRPr>
            </a:lvl4pPr>
            <a:lvl5pPr marL="2096491" indent="-232943">
              <a:defRPr>
                <a:solidFill>
                  <a:schemeClr val="tx1"/>
                </a:solidFill>
                <a:latin typeface="Rockwell" panose="02060603020205020403" pitchFamily="18" charset="0"/>
              </a:defRPr>
            </a:lvl5pPr>
            <a:lvl6pPr marL="2562377" indent="-232943" defTabSz="465887" fontAlgn="base">
              <a:spcBef>
                <a:spcPct val="0"/>
              </a:spcBef>
              <a:spcAft>
                <a:spcPct val="0"/>
              </a:spcAft>
              <a:defRPr>
                <a:solidFill>
                  <a:schemeClr val="tx1"/>
                </a:solidFill>
                <a:latin typeface="Rockwell" panose="02060603020205020403" pitchFamily="18" charset="0"/>
              </a:defRPr>
            </a:lvl6pPr>
            <a:lvl7pPr marL="3028264" indent="-232943" defTabSz="465887" fontAlgn="base">
              <a:spcBef>
                <a:spcPct val="0"/>
              </a:spcBef>
              <a:spcAft>
                <a:spcPct val="0"/>
              </a:spcAft>
              <a:defRPr>
                <a:solidFill>
                  <a:schemeClr val="tx1"/>
                </a:solidFill>
                <a:latin typeface="Rockwell" panose="02060603020205020403" pitchFamily="18" charset="0"/>
              </a:defRPr>
            </a:lvl7pPr>
            <a:lvl8pPr marL="3494151" indent="-232943" defTabSz="465887" fontAlgn="base">
              <a:spcBef>
                <a:spcPct val="0"/>
              </a:spcBef>
              <a:spcAft>
                <a:spcPct val="0"/>
              </a:spcAft>
              <a:defRPr>
                <a:solidFill>
                  <a:schemeClr val="tx1"/>
                </a:solidFill>
                <a:latin typeface="Rockwell" panose="02060603020205020403" pitchFamily="18" charset="0"/>
              </a:defRPr>
            </a:lvl8pPr>
            <a:lvl9pPr marL="3960038" indent="-232943" defTabSz="465887"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2D57E962-9775-4365-B0CB-4D7A48960D1E}" type="slidenum">
              <a:rPr lang="en-US" altLang="en-US" smtClean="0">
                <a:latin typeface="Comic Sans MS" panose="030F0702030302020204" pitchFamily="66" charset="0"/>
              </a:rPr>
              <a:pPr fontAlgn="base">
                <a:spcBef>
                  <a:spcPct val="0"/>
                </a:spcBef>
                <a:spcAft>
                  <a:spcPct val="0"/>
                </a:spcAft>
              </a:pPr>
              <a:t>16</a:t>
            </a:fld>
            <a:endParaRPr lang="en-US" altLang="en-US">
              <a:latin typeface="Comic Sans MS" panose="030F0702030302020204" pitchFamily="66" charset="0"/>
            </a:endParaRPr>
          </a:p>
        </p:txBody>
      </p:sp>
    </p:spTree>
    <p:extLst>
      <p:ext uri="{BB962C8B-B14F-4D97-AF65-F5344CB8AC3E}">
        <p14:creationId xmlns:p14="http://schemas.microsoft.com/office/powerpoint/2010/main" val="93785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17</a:t>
            </a:fld>
            <a:endParaRPr lang="en-US"/>
          </a:p>
        </p:txBody>
      </p:sp>
    </p:spTree>
    <p:extLst>
      <p:ext uri="{BB962C8B-B14F-4D97-AF65-F5344CB8AC3E}">
        <p14:creationId xmlns:p14="http://schemas.microsoft.com/office/powerpoint/2010/main" val="2099989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chemeClr val="bg1"/>
              </a:solidFill>
              <a:latin typeface="Garamond"/>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18</a:t>
            </a:fld>
            <a:endParaRPr lang="en-US"/>
          </a:p>
        </p:txBody>
      </p:sp>
    </p:spTree>
    <p:extLst>
      <p:ext uri="{BB962C8B-B14F-4D97-AF65-F5344CB8AC3E}">
        <p14:creationId xmlns:p14="http://schemas.microsoft.com/office/powerpoint/2010/main" val="110896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19</a:t>
            </a:fld>
            <a:endParaRPr lang="en-US"/>
          </a:p>
        </p:txBody>
      </p:sp>
    </p:spTree>
    <p:extLst>
      <p:ext uri="{BB962C8B-B14F-4D97-AF65-F5344CB8AC3E}">
        <p14:creationId xmlns:p14="http://schemas.microsoft.com/office/powerpoint/2010/main" val="333772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a:p>
        </p:txBody>
      </p:sp>
    </p:spTree>
    <p:extLst>
      <p:ext uri="{BB962C8B-B14F-4D97-AF65-F5344CB8AC3E}">
        <p14:creationId xmlns:p14="http://schemas.microsoft.com/office/powerpoint/2010/main" val="275240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20</a:t>
            </a:fld>
            <a:endParaRPr lang="en-US"/>
          </a:p>
        </p:txBody>
      </p:sp>
    </p:spTree>
    <p:extLst>
      <p:ext uri="{BB962C8B-B14F-4D97-AF65-F5344CB8AC3E}">
        <p14:creationId xmlns:p14="http://schemas.microsoft.com/office/powerpoint/2010/main" val="86607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21</a:t>
            </a:fld>
            <a:endParaRPr lang="en-US"/>
          </a:p>
        </p:txBody>
      </p:sp>
    </p:spTree>
    <p:extLst>
      <p:ext uri="{BB962C8B-B14F-4D97-AF65-F5344CB8AC3E}">
        <p14:creationId xmlns:p14="http://schemas.microsoft.com/office/powerpoint/2010/main" val="290625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22</a:t>
            </a:fld>
            <a:endParaRPr lang="en-US"/>
          </a:p>
        </p:txBody>
      </p:sp>
    </p:spTree>
    <p:extLst>
      <p:ext uri="{BB962C8B-B14F-4D97-AF65-F5344CB8AC3E}">
        <p14:creationId xmlns:p14="http://schemas.microsoft.com/office/powerpoint/2010/main" val="415389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23</a:t>
            </a:fld>
            <a:endParaRPr lang="en-US"/>
          </a:p>
        </p:txBody>
      </p:sp>
    </p:spTree>
    <p:extLst>
      <p:ext uri="{BB962C8B-B14F-4D97-AF65-F5344CB8AC3E}">
        <p14:creationId xmlns:p14="http://schemas.microsoft.com/office/powerpoint/2010/main" val="389578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24</a:t>
            </a:fld>
            <a:endParaRPr lang="en-US"/>
          </a:p>
        </p:txBody>
      </p:sp>
    </p:spTree>
    <p:extLst>
      <p:ext uri="{BB962C8B-B14F-4D97-AF65-F5344CB8AC3E}">
        <p14:creationId xmlns:p14="http://schemas.microsoft.com/office/powerpoint/2010/main" val="409355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25</a:t>
            </a:fld>
            <a:endParaRPr lang="en-US"/>
          </a:p>
        </p:txBody>
      </p:sp>
    </p:spTree>
    <p:extLst>
      <p:ext uri="{BB962C8B-B14F-4D97-AF65-F5344CB8AC3E}">
        <p14:creationId xmlns:p14="http://schemas.microsoft.com/office/powerpoint/2010/main" val="194475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26</a:t>
            </a:fld>
            <a:endParaRPr lang="en-US"/>
          </a:p>
        </p:txBody>
      </p:sp>
    </p:spTree>
    <p:extLst>
      <p:ext uri="{BB962C8B-B14F-4D97-AF65-F5344CB8AC3E}">
        <p14:creationId xmlns:p14="http://schemas.microsoft.com/office/powerpoint/2010/main" val="211121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27</a:t>
            </a:fld>
            <a:endParaRPr lang="en-US"/>
          </a:p>
        </p:txBody>
      </p:sp>
    </p:spTree>
    <p:extLst>
      <p:ext uri="{BB962C8B-B14F-4D97-AF65-F5344CB8AC3E}">
        <p14:creationId xmlns:p14="http://schemas.microsoft.com/office/powerpoint/2010/main" val="52871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28</a:t>
            </a:fld>
            <a:endParaRPr lang="en-US"/>
          </a:p>
        </p:txBody>
      </p:sp>
    </p:spTree>
    <p:extLst>
      <p:ext uri="{BB962C8B-B14F-4D97-AF65-F5344CB8AC3E}">
        <p14:creationId xmlns:p14="http://schemas.microsoft.com/office/powerpoint/2010/main" val="3215209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29</a:t>
            </a:fld>
            <a:endParaRPr lang="en-US"/>
          </a:p>
        </p:txBody>
      </p:sp>
    </p:spTree>
    <p:extLst>
      <p:ext uri="{BB962C8B-B14F-4D97-AF65-F5344CB8AC3E}">
        <p14:creationId xmlns:p14="http://schemas.microsoft.com/office/powerpoint/2010/main" val="117811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a:t>
            </a:fld>
            <a:endParaRPr lang="en-US"/>
          </a:p>
        </p:txBody>
      </p:sp>
    </p:spTree>
    <p:extLst>
      <p:ext uri="{BB962C8B-B14F-4D97-AF65-F5344CB8AC3E}">
        <p14:creationId xmlns:p14="http://schemas.microsoft.com/office/powerpoint/2010/main" val="2553343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9CC4D75-CDFB-44E0-8BF7-87AEFAA001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3DB1F16C-B6B5-4ACE-BAD3-75D8E87CE0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31</a:t>
            </a:fld>
            <a:endParaRPr lang="en-US"/>
          </a:p>
        </p:txBody>
      </p:sp>
    </p:spTree>
    <p:extLst>
      <p:ext uri="{BB962C8B-B14F-4D97-AF65-F5344CB8AC3E}">
        <p14:creationId xmlns:p14="http://schemas.microsoft.com/office/powerpoint/2010/main" val="2132121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32</a:t>
            </a:fld>
            <a:endParaRPr lang="en-US"/>
          </a:p>
        </p:txBody>
      </p:sp>
    </p:spTree>
    <p:extLst>
      <p:ext uri="{BB962C8B-B14F-4D97-AF65-F5344CB8AC3E}">
        <p14:creationId xmlns:p14="http://schemas.microsoft.com/office/powerpoint/2010/main" val="1234742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33</a:t>
            </a:fld>
            <a:endParaRPr lang="en-US"/>
          </a:p>
        </p:txBody>
      </p:sp>
    </p:spTree>
    <p:extLst>
      <p:ext uri="{BB962C8B-B14F-4D97-AF65-F5344CB8AC3E}">
        <p14:creationId xmlns:p14="http://schemas.microsoft.com/office/powerpoint/2010/main" val="1842208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34</a:t>
            </a:fld>
            <a:endParaRPr lang="en-US"/>
          </a:p>
        </p:txBody>
      </p:sp>
    </p:spTree>
    <p:extLst>
      <p:ext uri="{BB962C8B-B14F-4D97-AF65-F5344CB8AC3E}">
        <p14:creationId xmlns:p14="http://schemas.microsoft.com/office/powerpoint/2010/main" val="218161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35</a:t>
            </a:fld>
            <a:endParaRPr lang="en-US"/>
          </a:p>
        </p:txBody>
      </p:sp>
    </p:spTree>
    <p:extLst>
      <p:ext uri="{BB962C8B-B14F-4D97-AF65-F5344CB8AC3E}">
        <p14:creationId xmlns:p14="http://schemas.microsoft.com/office/powerpoint/2010/main" val="4016549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36</a:t>
            </a:fld>
            <a:endParaRPr lang="en-US"/>
          </a:p>
        </p:txBody>
      </p:sp>
    </p:spTree>
    <p:extLst>
      <p:ext uri="{BB962C8B-B14F-4D97-AF65-F5344CB8AC3E}">
        <p14:creationId xmlns:p14="http://schemas.microsoft.com/office/powerpoint/2010/main" val="2363842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37</a:t>
            </a:fld>
            <a:endParaRPr lang="en-US"/>
          </a:p>
        </p:txBody>
      </p:sp>
    </p:spTree>
    <p:extLst>
      <p:ext uri="{BB962C8B-B14F-4D97-AF65-F5344CB8AC3E}">
        <p14:creationId xmlns:p14="http://schemas.microsoft.com/office/powerpoint/2010/main" val="1688973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38</a:t>
            </a:fld>
            <a:endParaRPr lang="en-US"/>
          </a:p>
        </p:txBody>
      </p:sp>
    </p:spTree>
    <p:extLst>
      <p:ext uri="{BB962C8B-B14F-4D97-AF65-F5344CB8AC3E}">
        <p14:creationId xmlns:p14="http://schemas.microsoft.com/office/powerpoint/2010/main" val="156097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39</a:t>
            </a:fld>
            <a:endParaRPr lang="en-US"/>
          </a:p>
        </p:txBody>
      </p:sp>
    </p:spTree>
    <p:extLst>
      <p:ext uri="{BB962C8B-B14F-4D97-AF65-F5344CB8AC3E}">
        <p14:creationId xmlns:p14="http://schemas.microsoft.com/office/powerpoint/2010/main" val="182288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4</a:t>
            </a:fld>
            <a:endParaRPr lang="en-US"/>
          </a:p>
        </p:txBody>
      </p:sp>
    </p:spTree>
    <p:extLst>
      <p:ext uri="{BB962C8B-B14F-4D97-AF65-F5344CB8AC3E}">
        <p14:creationId xmlns:p14="http://schemas.microsoft.com/office/powerpoint/2010/main" val="3062226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40</a:t>
            </a:fld>
            <a:endParaRPr lang="en-US"/>
          </a:p>
        </p:txBody>
      </p:sp>
    </p:spTree>
    <p:extLst>
      <p:ext uri="{BB962C8B-B14F-4D97-AF65-F5344CB8AC3E}">
        <p14:creationId xmlns:p14="http://schemas.microsoft.com/office/powerpoint/2010/main" val="406263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41</a:t>
            </a:fld>
            <a:endParaRPr lang="en-US"/>
          </a:p>
        </p:txBody>
      </p:sp>
    </p:spTree>
    <p:extLst>
      <p:ext uri="{BB962C8B-B14F-4D97-AF65-F5344CB8AC3E}">
        <p14:creationId xmlns:p14="http://schemas.microsoft.com/office/powerpoint/2010/main" val="3466877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42</a:t>
            </a:fld>
            <a:endParaRPr lang="en-US"/>
          </a:p>
        </p:txBody>
      </p:sp>
    </p:spTree>
    <p:extLst>
      <p:ext uri="{BB962C8B-B14F-4D97-AF65-F5344CB8AC3E}">
        <p14:creationId xmlns:p14="http://schemas.microsoft.com/office/powerpoint/2010/main" val="3472809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43</a:t>
            </a:fld>
            <a:endParaRPr lang="en-US"/>
          </a:p>
        </p:txBody>
      </p:sp>
    </p:spTree>
    <p:extLst>
      <p:ext uri="{BB962C8B-B14F-4D97-AF65-F5344CB8AC3E}">
        <p14:creationId xmlns:p14="http://schemas.microsoft.com/office/powerpoint/2010/main" val="86027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5</a:t>
            </a:fld>
            <a:endParaRPr lang="en-US"/>
          </a:p>
        </p:txBody>
      </p:sp>
    </p:spTree>
    <p:extLst>
      <p:ext uri="{BB962C8B-B14F-4D97-AF65-F5344CB8AC3E}">
        <p14:creationId xmlns:p14="http://schemas.microsoft.com/office/powerpoint/2010/main" val="71155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a:p>
        </p:txBody>
      </p:sp>
    </p:spTree>
    <p:extLst>
      <p:ext uri="{BB962C8B-B14F-4D97-AF65-F5344CB8AC3E}">
        <p14:creationId xmlns:p14="http://schemas.microsoft.com/office/powerpoint/2010/main" val="26496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7</a:t>
            </a:fld>
            <a:endParaRPr lang="en-US"/>
          </a:p>
        </p:txBody>
      </p:sp>
    </p:spTree>
    <p:extLst>
      <p:ext uri="{BB962C8B-B14F-4D97-AF65-F5344CB8AC3E}">
        <p14:creationId xmlns:p14="http://schemas.microsoft.com/office/powerpoint/2010/main" val="139560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a:p>
        </p:txBody>
      </p:sp>
    </p:spTree>
    <p:extLst>
      <p:ext uri="{BB962C8B-B14F-4D97-AF65-F5344CB8AC3E}">
        <p14:creationId xmlns:p14="http://schemas.microsoft.com/office/powerpoint/2010/main" val="109311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a:p>
        </p:txBody>
      </p:sp>
    </p:spTree>
    <p:extLst>
      <p:ext uri="{BB962C8B-B14F-4D97-AF65-F5344CB8AC3E}">
        <p14:creationId xmlns:p14="http://schemas.microsoft.com/office/powerpoint/2010/main" val="11340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774326795"/>
      </p:ext>
    </p:extLst>
  </p:cSld>
  <p:clrMapOvr>
    <a:masterClrMapping/>
  </p:clrMapOvr>
  <p:transition spd="slow" advClick="0" advTm="5000">
    <p:wip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576405339"/>
      </p:ext>
    </p:extLst>
  </p:cSld>
  <p:clrMapOvr>
    <a:masterClrMapping/>
  </p:clrMapOvr>
  <p:transition spd="slow" advClick="0" advTm="5000">
    <p:wip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endParaRPr lang="en-US" noProof="0"/>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3550621"/>
      </p:ext>
    </p:extLst>
  </p:cSld>
  <p:clrMapOvr>
    <a:masterClrMapping/>
  </p:clrMapOvr>
  <p:transition spd="slow" advClick="0" advTm="5000">
    <p:wip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898126850"/>
      </p:ext>
    </p:extLst>
  </p:cSld>
  <p:clrMapOvr>
    <a:masterClrMapping/>
  </p:clrMapOvr>
  <p:transition spd="slow" advClick="0" advTm="5000">
    <p:wip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340365706"/>
      </p:ext>
    </p:extLst>
  </p:cSld>
  <p:clrMapOvr>
    <a:masterClrMapping/>
  </p:clrMapOvr>
  <p:transition spd="slow" advClick="0" advTm="5000">
    <p:wip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105611759"/>
      </p:ext>
    </p:extLst>
  </p:cSld>
  <p:clrMapOvr>
    <a:masterClrMapping/>
  </p:clrMapOvr>
  <p:transition spd="slow" advClick="0" advTm="5000">
    <p:wip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10/18/2024</a:t>
            </a:fld>
            <a:endParaRPr lang="en-US" noProof="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endParaRPr lang="en-US" noProof="0"/>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4140964511"/>
      </p:ext>
    </p:extLst>
  </p:cSld>
  <p:clrMapOvr>
    <a:masterClrMapping/>
  </p:clrMapOvr>
  <p:transition spd="slow" advClick="0" advTm="5000">
    <p:wip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10/18/2024</a:t>
            </a:fld>
            <a:endParaRPr lang="en-US" noProof="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endParaRPr lang="en-US" noProof="0"/>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16846144"/>
      </p:ext>
    </p:extLst>
  </p:cSld>
  <p:clrMapOvr>
    <a:masterClrMapping/>
  </p:clrMapOvr>
  <p:transition spd="slow" advClick="0" advTm="5000">
    <p:wip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183694876"/>
      </p:ext>
    </p:extLst>
  </p:cSld>
  <p:clrMapOvr>
    <a:masterClrMapping/>
  </p:clrMapOvr>
  <p:transition spd="slow" advClick="0" advTm="5000">
    <p:wip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endParaRPr lang="en-US" noProof="0"/>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364910444"/>
      </p:ext>
    </p:extLst>
  </p:cSld>
  <p:clrMapOvr>
    <a:masterClrMapping/>
  </p:clrMapOvr>
  <p:transition spd="slow" advClick="0" advTm="5000">
    <p:wip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973193109"/>
      </p:ext>
    </p:extLst>
  </p:cSld>
  <p:clrMapOvr>
    <a:masterClrMapping/>
  </p:clrMapOvr>
  <p:transition spd="slow" advClick="0" advTm="5000">
    <p:wip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10/18/2024</a:t>
            </a:fld>
            <a:endParaRPr lang="en-US" noProof="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endParaRPr lang="en-US" noProof="0"/>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544642864"/>
      </p:ext>
    </p:extLst>
  </p:cSld>
  <p:clrMapOvr>
    <a:masterClrMapping/>
  </p:clrMapOvr>
  <p:transition spd="slow" advClick="0" advTm="5000">
    <p:wip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endParaRPr lang="en-US" noProof="0"/>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687031387"/>
      </p:ext>
    </p:extLst>
  </p:cSld>
  <p:clrMapOvr>
    <a:masterClrMapping/>
  </p:clrMapOvr>
  <p:transition spd="slow" advClick="0" advTm="5000">
    <p:wip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197305527"/>
      </p:ext>
    </p:extLst>
  </p:cSld>
  <p:clrMapOvr>
    <a:masterClrMapping/>
  </p:clrMapOvr>
  <p:transition spd="slow" advClick="0" advTm="5000">
    <p:wip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endParaRPr lang="en-US" noProof="0"/>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337688237"/>
      </p:ext>
    </p:extLst>
  </p:cSld>
  <p:clrMapOvr>
    <a:masterClrMapping/>
  </p:clrMapOvr>
  <p:transition spd="slow" advClick="0" advTm="5000">
    <p:wip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10/18/2024</a:t>
            </a:fld>
            <a:endParaRPr lang="en-US" noProof="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endParaRPr lang="en-US" noProof="0"/>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331117495"/>
      </p:ext>
    </p:extLst>
  </p:cSld>
  <p:clrMapOvr>
    <a:masterClrMapping/>
  </p:clrMapOvr>
  <p:transition spd="slow" advClick="0" advTm="5000">
    <p:wip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10/18/2024</a:t>
            </a:fld>
            <a:endParaRPr lang="en-US" noProof="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4240281674"/>
      </p:ext>
    </p:extLst>
  </p:cSld>
  <p:clrMapOvr>
    <a:masterClrMapping/>
  </p:clrMapOvr>
  <p:transition spd="slow" advClick="0" advTm="5000">
    <p:wip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noProof="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10/18/2024</a:t>
            </a:fld>
            <a:endParaRPr lang="en-US" noProof="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ransition spd="slow" advClick="0" advTm="5000">
    <p:wipe/>
  </p:transition>
  <p:hf hdr="0" dt="0"/>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readaloud.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adingrockets.org/"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hyperlink" Target="https://www.readingrockets.org/reading-101/reading-and-writing-basics/phonological-and-phonemic-awareness"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adingrockets.org/teaching/reading-basics/phonic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adingrockets.org/article/fluency-instructional-guidelines-and-student-activities"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adingrockets.org/teaching/reading-basics/vocabulary"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pbs.org/parents/learn-grow/all-ages/literacy" TargetMode="External"/><Relationship Id="rId3" Type="http://schemas.openxmlformats.org/officeDocument/2006/relationships/image" Target="../media/image36.jpeg"/><Relationship Id="rId7" Type="http://schemas.openxmlformats.org/officeDocument/2006/relationships/hyperlink" Target="https://improvingliteracy.org/brief/supporting-your-childs-literacy-development-home"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www.readingrockets.org/literacy-home" TargetMode="External"/><Relationship Id="rId5" Type="http://schemas.openxmlformats.org/officeDocument/2006/relationships/hyperlink" Target="https://www.literacyworldwide.org/blog/literacy-daily/2017/11/02/resources-to-support-family-literacy" TargetMode="External"/><Relationship Id="rId10" Type="http://schemas.openxmlformats.org/officeDocument/2006/relationships/hyperlink" Target="https://ufli.education.ufl.edu/resources/parent/" TargetMode="External"/><Relationship Id="rId4" Type="http://schemas.openxmlformats.org/officeDocument/2006/relationships/hyperlink" Target="https://www.learningandthebrain.com/" TargetMode="External"/><Relationship Id="rId9" Type="http://schemas.openxmlformats.org/officeDocument/2006/relationships/hyperlink" Target="https://www.torontopubliclibrary.ca/services/dial-a-story.j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431099" y="654017"/>
            <a:ext cx="11329801" cy="2971051"/>
          </a:xfrm>
        </p:spPr>
        <p:txBody>
          <a:bodyPr/>
          <a:lstStyle/>
          <a:p>
            <a:r>
              <a:rPr lang="en-US" b="0"/>
              <a:t>Tredyffrin Easttown School District </a:t>
            </a:r>
            <a:br>
              <a:rPr lang="en-US"/>
            </a:br>
            <a:r>
              <a:rPr lang="en-US" sz="4800" i="1">
                <a:latin typeface="Aldhabi"/>
                <a:cs typeface="Aldhabi"/>
              </a:rPr>
              <a:t>Reading Support Parent Information Meeting</a:t>
            </a:r>
            <a:r>
              <a:rPr lang="en-US">
                <a:latin typeface="Aldhabi"/>
                <a:cs typeface="Aldhabi"/>
              </a:rPr>
              <a:t> </a:t>
            </a:r>
            <a:br>
              <a:rPr lang="en-US">
                <a:latin typeface="Aldhabi"/>
                <a:cs typeface="Aldhabi"/>
              </a:rPr>
            </a:br>
            <a:r>
              <a:rPr lang="en-US" sz="3600">
                <a:latin typeface="Aldhabi"/>
                <a:cs typeface="Aldhabi"/>
              </a:rPr>
              <a:t>Elementary School Title 1</a:t>
            </a:r>
            <a:endParaRPr lang="en-US" sz="3600" b="0">
              <a:latin typeface="Aldhabi" panose="01000000000000000000" pitchFamily="2" charset="-78"/>
              <a:cs typeface="Aldhabi" panose="01000000000000000000" pitchFamily="2" charset="-78"/>
            </a:endParaRPr>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810001" y="5280847"/>
            <a:ext cx="10572000" cy="1186214"/>
          </a:xfrm>
        </p:spPr>
        <p:txBody>
          <a:bodyPr>
            <a:normAutofit/>
          </a:bodyPr>
          <a:lstStyle/>
          <a:p>
            <a:r>
              <a:rPr lang="en-US"/>
              <a:t>Dr. Patrick Gately, Language Arts Supervisor</a:t>
            </a:r>
          </a:p>
          <a:p>
            <a:r>
              <a:rPr lang="en-US"/>
              <a:t>Dr. Oscar Torres, Title 1 Coordinator</a:t>
            </a:r>
          </a:p>
        </p:txBody>
      </p:sp>
      <p:pic>
        <p:nvPicPr>
          <p:cNvPr id="1026" name="Picture 2" descr="Image result for tredyffrin easttown school district">
            <a:extLst>
              <a:ext uri="{FF2B5EF4-FFF2-40B4-BE49-F238E27FC236}">
                <a16:creationId xmlns:a16="http://schemas.microsoft.com/office/drawing/2014/main" id="{52900603-8873-4642-B660-7ACB9324D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294" y="4962255"/>
            <a:ext cx="1751253" cy="17512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F747831-3A15-AC0A-8152-24045BB533AB}"/>
              </a:ext>
            </a:extLst>
          </p:cNvPr>
          <p:cNvSpPr>
            <a:spLocks noGrp="1"/>
          </p:cNvSpPr>
          <p:nvPr>
            <p:ph type="sldNum" sz="quarter" idx="12"/>
          </p:nvPr>
        </p:nvSpPr>
        <p:spPr/>
        <p:txBody>
          <a:bodyPr/>
          <a:lstStyle/>
          <a:p>
            <a:fld id="{A4942799-31AF-4FF8-9D79-C1A3E01FB207}" type="slidenum">
              <a:rPr lang="en-US" noProof="0" smtClean="0"/>
              <a:t>1</a:t>
            </a:fld>
            <a:endParaRPr lang="en-US"/>
          </a:p>
        </p:txBody>
      </p:sp>
    </p:spTree>
    <p:extLst>
      <p:ext uri="{BB962C8B-B14F-4D97-AF65-F5344CB8AC3E}">
        <p14:creationId xmlns:p14="http://schemas.microsoft.com/office/powerpoint/2010/main" val="1613975849"/>
      </p:ext>
    </p:extLst>
  </p:cSld>
  <p:clrMapOvr>
    <a:masterClrMapping/>
  </p:clrMapOvr>
  <p:transition spd="slow" advClick="0" advTm="5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prstGeom prst="rect">
            <a:avLst/>
          </a:prstGeom>
          <a:effectLst/>
        </p:spPr>
        <p:txBody>
          <a:bodyPr vert="horz" lIns="91440" tIns="45720" rIns="91440" bIns="45720" rtlCol="0" anchor="ctr" anchorCtr="0">
            <a:normAutofit/>
          </a:bodyPr>
          <a:lstStyle/>
          <a:p>
            <a:pPr algn="ctr"/>
            <a:r>
              <a:rPr lang="en-US"/>
              <a:t>Screening Process Grade 1 </a:t>
            </a:r>
            <a:endParaRPr lang="en-US" b="0" kern="1200">
              <a:latin typeface="+mj-lt"/>
              <a:ea typeface="+mj-ea"/>
              <a:cs typeface="+mj-cs"/>
            </a:endParaRPr>
          </a:p>
        </p:txBody>
      </p:sp>
      <p:sp>
        <p:nvSpPr>
          <p:cNvPr id="16" name="_s1031">
            <a:extLst>
              <a:ext uri="{FF2B5EF4-FFF2-40B4-BE49-F238E27FC236}">
                <a16:creationId xmlns:a16="http://schemas.microsoft.com/office/drawing/2014/main" id="{AC7DBA02-78C3-4C87-B01C-C274BE8C4B26}"/>
              </a:ext>
            </a:extLst>
          </p:cNvPr>
          <p:cNvSpPr>
            <a:spLocks noChangeArrowheads="1"/>
          </p:cNvSpPr>
          <p:nvPr/>
        </p:nvSpPr>
        <p:spPr bwMode="auto">
          <a:xfrm>
            <a:off x="1666878" y="2567827"/>
            <a:ext cx="8872325" cy="3329820"/>
          </a:xfrm>
          <a:prstGeom prst="roundRect">
            <a:avLst>
              <a:gd name="adj" fmla="val 16667"/>
            </a:avLst>
          </a:prstGeom>
          <a:solidFill>
            <a:schemeClr val="bg1"/>
          </a:solidFill>
          <a:ln w="28575">
            <a:solidFill>
              <a:srgbClr val="6D0000"/>
            </a:solidFill>
            <a:round/>
            <a:headEnd/>
            <a:tailEnd/>
          </a:ln>
        </p:spPr>
        <p:txBody>
          <a:bodyPr vert="horz" wrap="none" lIns="0" tIns="0" rIns="0" bIns="0" numCol="1" anchor="ctr" anchorCtr="0" compatLnSpc="1">
            <a:prstTxWarp prst="textNoShape">
              <a:avLst/>
            </a:prstTxWarp>
          </a:bodyPr>
          <a:lstStyle/>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Kindergarten Inventory of Developmental Skills</a:t>
            </a:r>
            <a:r>
              <a:rPr lang="en-US" altLang="en-US" sz="2200" b="1">
                <a:solidFill>
                  <a:srgbClr val="000000"/>
                </a:solidFill>
                <a:latin typeface="Century Gothic"/>
                <a:cs typeface="Arial"/>
              </a:rPr>
              <a:t> (KIDS)</a:t>
            </a:r>
            <a:r>
              <a:rPr kumimoji="0" lang="en-US" altLang="en-US" sz="2200" b="1" i="0" u="none" strike="noStrike" cap="none" normalizeH="0" baseline="0">
                <a:ln>
                  <a:noFill/>
                </a:ln>
                <a:solidFill>
                  <a:srgbClr val="000000"/>
                </a:solidFill>
                <a:effectLst/>
                <a:latin typeface="Century Gothic"/>
                <a:cs typeface="Arial"/>
              </a:rPr>
              <a:t> (Spring)</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Kindergarten Teacher Recommendations (Spring)</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First Grade Teacher Recommendations (Fall)</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Benchmark </a:t>
            </a:r>
            <a:r>
              <a:rPr lang="en-US" altLang="en-US" sz="2200" b="1">
                <a:solidFill>
                  <a:srgbClr val="000000"/>
                </a:solidFill>
                <a:latin typeface="Century Gothic"/>
                <a:cs typeface="Arial"/>
              </a:rPr>
              <a:t>Assessments</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Reading Specialist Recommendations</a:t>
            </a:r>
            <a:r>
              <a:rPr lang="en-US" altLang="en-US" sz="2200" b="1">
                <a:solidFill>
                  <a:srgbClr val="000000"/>
                </a:solidFill>
                <a:latin typeface="Century Gothic"/>
                <a:cs typeface="Arial"/>
              </a:rPr>
              <a:t> </a:t>
            </a:r>
            <a:endParaRPr lang="en-US" altLang="en-US" sz="2200" b="1" i="0" u="none" strike="noStrike" cap="none" normalizeH="0" baseline="0">
              <a:ln>
                <a:noFill/>
              </a:ln>
              <a:solidFill>
                <a:srgbClr val="000000"/>
              </a:solidFill>
              <a:effectLst/>
              <a:latin typeface="Century Gothic"/>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200" b="1">
                <a:solidFill>
                  <a:srgbClr val="000000"/>
                </a:solidFill>
                <a:latin typeface="Century Gothic"/>
                <a:cs typeface="Arial"/>
              </a:rPr>
              <a:t>Parent / Teacher Conferencing</a:t>
            </a:r>
          </a:p>
          <a:p>
            <a:pPr algn="ctr" defTabSz="914400">
              <a:spcBef>
                <a:spcPct val="0"/>
              </a:spcBef>
              <a:spcAft>
                <a:spcPct val="0"/>
              </a:spcAft>
            </a:pPr>
            <a:r>
              <a:rPr lang="en-US" altLang="en-US" sz="2200" b="1">
                <a:solidFill>
                  <a:srgbClr val="000000"/>
                </a:solidFill>
                <a:latin typeface="Century Gothic"/>
                <a:cs typeface="Arial"/>
              </a:rPr>
              <a:t>Wonders Assessments</a:t>
            </a:r>
          </a:p>
        </p:txBody>
      </p:sp>
      <p:sp>
        <p:nvSpPr>
          <p:cNvPr id="3" name="Slide Number Placeholder 2">
            <a:extLst>
              <a:ext uri="{FF2B5EF4-FFF2-40B4-BE49-F238E27FC236}">
                <a16:creationId xmlns:a16="http://schemas.microsoft.com/office/drawing/2014/main" id="{CFEE471C-8ABD-3DE0-9AA9-C0E63E3601FB}"/>
              </a:ext>
            </a:extLst>
          </p:cNvPr>
          <p:cNvSpPr>
            <a:spLocks noGrp="1"/>
          </p:cNvSpPr>
          <p:nvPr>
            <p:ph type="sldNum" sz="quarter" idx="12"/>
          </p:nvPr>
        </p:nvSpPr>
        <p:spPr/>
        <p:txBody>
          <a:bodyPr/>
          <a:lstStyle/>
          <a:p>
            <a:fld id="{A4942799-31AF-4FF8-9D79-C1A3E01FB207}" type="slidenum">
              <a:rPr lang="en-US" noProof="0" smtClean="0"/>
              <a:t>10</a:t>
            </a:fld>
            <a:endParaRPr lang="en-US"/>
          </a:p>
        </p:txBody>
      </p:sp>
    </p:spTree>
    <p:extLst>
      <p:ext uri="{BB962C8B-B14F-4D97-AF65-F5344CB8AC3E}">
        <p14:creationId xmlns:p14="http://schemas.microsoft.com/office/powerpoint/2010/main" val="2791799941"/>
      </p:ext>
    </p:extLst>
  </p:cSld>
  <p:clrMapOvr>
    <a:masterClrMapping/>
  </p:clrMapOvr>
  <p:transition spd="slow" advClick="0"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rmAutofit/>
          </a:bodyPr>
          <a:lstStyle/>
          <a:p>
            <a:pPr algn="ctr"/>
            <a:r>
              <a:rPr lang="en-US" b="0" kern="1200">
                <a:latin typeface="+mj-lt"/>
                <a:ea typeface="+mj-ea"/>
                <a:cs typeface="+mj-cs"/>
              </a:rPr>
              <a:t>Entrance/Exit Criteria: Grade 1</a:t>
            </a:r>
          </a:p>
        </p:txBody>
      </p:sp>
      <p:graphicFrame>
        <p:nvGraphicFramePr>
          <p:cNvPr id="10" name="Table 10">
            <a:extLst>
              <a:ext uri="{FF2B5EF4-FFF2-40B4-BE49-F238E27FC236}">
                <a16:creationId xmlns:a16="http://schemas.microsoft.com/office/drawing/2014/main" id="{0C7302B8-096F-4A85-BA94-62C0F836D190}"/>
              </a:ext>
            </a:extLst>
          </p:cNvPr>
          <p:cNvGraphicFramePr>
            <a:graphicFrameLocks noGrp="1"/>
          </p:cNvGraphicFramePr>
          <p:nvPr>
            <p:extLst>
              <p:ext uri="{D42A27DB-BD31-4B8C-83A1-F6EECF244321}">
                <p14:modId xmlns:p14="http://schemas.microsoft.com/office/powerpoint/2010/main" val="2913932580"/>
              </p:ext>
            </p:extLst>
          </p:nvPr>
        </p:nvGraphicFramePr>
        <p:xfrm>
          <a:off x="761999" y="2300377"/>
          <a:ext cx="10455697" cy="3660518"/>
        </p:xfrm>
        <a:graphic>
          <a:graphicData uri="http://schemas.openxmlformats.org/drawingml/2006/table">
            <a:tbl>
              <a:tblPr firstRow="1" bandRow="1">
                <a:tableStyleId>{5940675A-B579-460E-94D1-54222C63F5DA}</a:tableStyleId>
              </a:tblPr>
              <a:tblGrid>
                <a:gridCol w="5174983">
                  <a:extLst>
                    <a:ext uri="{9D8B030D-6E8A-4147-A177-3AD203B41FA5}">
                      <a16:colId xmlns:a16="http://schemas.microsoft.com/office/drawing/2014/main" val="120910432"/>
                    </a:ext>
                  </a:extLst>
                </a:gridCol>
                <a:gridCol w="5280714">
                  <a:extLst>
                    <a:ext uri="{9D8B030D-6E8A-4147-A177-3AD203B41FA5}">
                      <a16:colId xmlns:a16="http://schemas.microsoft.com/office/drawing/2014/main" val="653826869"/>
                    </a:ext>
                  </a:extLst>
                </a:gridCol>
              </a:tblGrid>
              <a:tr h="412775">
                <a:tc>
                  <a:txBody>
                    <a:bodyPr/>
                    <a:lstStyle/>
                    <a:p>
                      <a:pPr algn="ctr"/>
                      <a:r>
                        <a:rPr lang="en-US" sz="2400" b="1"/>
                        <a:t>Entrance Criteria</a:t>
                      </a:r>
                    </a:p>
                  </a:txBody>
                  <a:tcPr>
                    <a:solidFill>
                      <a:schemeClr val="accent4">
                        <a:lumMod val="40000"/>
                        <a:lumOff val="60000"/>
                      </a:schemeClr>
                    </a:solidFill>
                  </a:tcPr>
                </a:tc>
                <a:tc>
                  <a:txBody>
                    <a:bodyPr/>
                    <a:lstStyle/>
                    <a:p>
                      <a:pPr algn="ctr"/>
                      <a:r>
                        <a:rPr lang="en-US" sz="2400" b="1"/>
                        <a:t>Exit Criteria</a:t>
                      </a:r>
                    </a:p>
                  </a:txBody>
                  <a:tcPr>
                    <a:solidFill>
                      <a:schemeClr val="accent4">
                        <a:lumMod val="40000"/>
                        <a:lumOff val="60000"/>
                      </a:schemeClr>
                    </a:solidFill>
                  </a:tcPr>
                </a:tc>
                <a:extLst>
                  <a:ext uri="{0D108BD9-81ED-4DB2-BD59-A6C34878D82A}">
                    <a16:rowId xmlns:a16="http://schemas.microsoft.com/office/drawing/2014/main" val="1381949765"/>
                  </a:ext>
                </a:extLst>
              </a:tr>
              <a:tr h="2594600">
                <a:tc>
                  <a:txBody>
                    <a:bodyPr/>
                    <a:lstStyle/>
                    <a:p>
                      <a:pPr lvl="0" algn="l">
                        <a:buNone/>
                      </a:pPr>
                      <a:r>
                        <a:rPr lang="en-US" sz="1800" b="0" i="0" u="none" strike="noStrike" noProof="0">
                          <a:latin typeface="Century Gothic"/>
                        </a:rPr>
                        <a:t>Student performance on </a:t>
                      </a:r>
                      <a:r>
                        <a:rPr lang="en-US" sz="1800" b="0" i="0" u="none" strike="noStrike" noProof="0" err="1">
                          <a:latin typeface="Century Gothic"/>
                        </a:rPr>
                        <a:t>Acadience</a:t>
                      </a:r>
                      <a:endParaRPr lang="en-US" err="1"/>
                    </a:p>
                    <a:p>
                      <a:pPr lvl="0" algn="l">
                        <a:buNone/>
                      </a:pPr>
                      <a:r>
                        <a:rPr lang="en-US" sz="1800" b="0" i="0" u="none" strike="noStrike" noProof="0">
                          <a:latin typeface="Century Gothic"/>
                        </a:rPr>
                        <a:t>Benchmark Assessments:</a:t>
                      </a:r>
                    </a:p>
                    <a:p>
                      <a:pPr lvl="0" algn="l">
                        <a:buNone/>
                      </a:pPr>
                      <a:endParaRPr lang="en-US" sz="1800" b="0" i="0" u="none" strike="noStrike" noProof="0">
                        <a:latin typeface="Century Gothic"/>
                      </a:endParaRPr>
                    </a:p>
                    <a:p>
                      <a:pPr marL="285750" lvl="0" indent="-285750" algn="l">
                        <a:buClr>
                          <a:srgbClr val="000000"/>
                        </a:buClr>
                        <a:buFont typeface="Arial"/>
                        <a:buChar char="•"/>
                      </a:pPr>
                      <a:r>
                        <a:rPr lang="en-US" sz="1800" b="0" i="0" u="none" strike="noStrike" noProof="0">
                          <a:latin typeface="Century Gothic"/>
                        </a:rPr>
                        <a:t>Letter Naming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Phoneme Segmentation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Nonsense Word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Composite Score</a:t>
                      </a:r>
                    </a:p>
                  </a:txBody>
                  <a:tcPr/>
                </a:tc>
                <a:tc>
                  <a:txBody>
                    <a:bodyPr/>
                    <a:lstStyle/>
                    <a:p>
                      <a:pPr algn="l"/>
                      <a:r>
                        <a:rPr lang="en-US" sz="1800"/>
                        <a:t>Student performance on </a:t>
                      </a:r>
                      <a:r>
                        <a:rPr lang="en-US" sz="1800" err="1"/>
                        <a:t>Acadience</a:t>
                      </a:r>
                      <a:r>
                        <a:rPr lang="en-US" sz="1800"/>
                        <a:t> Benchmark Assessments:</a:t>
                      </a:r>
                    </a:p>
                    <a:p>
                      <a:pPr lvl="0" algn="l">
                        <a:buNone/>
                      </a:pPr>
                      <a:endParaRPr lang="en-US" sz="1800"/>
                    </a:p>
                    <a:p>
                      <a:pPr marL="285750" lvl="0" indent="-285750" algn="l">
                        <a:buFont typeface="Arial"/>
                        <a:buChar char="•"/>
                      </a:pPr>
                      <a:r>
                        <a:rPr lang="en-US" sz="1800"/>
                        <a:t>Letter Naming Fluency</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a:t>Phoneme Segmentation Fluency</a:t>
                      </a:r>
                    </a:p>
                    <a:p>
                      <a:pPr marL="285750" marR="0" lvl="0" indent="-285750" algn="l">
                        <a:lnSpc>
                          <a:spcPct val="150000"/>
                        </a:lnSpc>
                        <a:spcBef>
                          <a:spcPts val="0"/>
                        </a:spcBef>
                        <a:spcAft>
                          <a:spcPts val="0"/>
                        </a:spcAft>
                        <a:buClrTx/>
                        <a:buSzTx/>
                        <a:buFont typeface="Arial" panose="020B0604020202020204" pitchFamily="34" charset="0"/>
                        <a:buChar char="•"/>
                      </a:pPr>
                      <a:r>
                        <a:rPr lang="en-US" sz="1800" b="0" i="0" u="none" strike="noStrike" noProof="0">
                          <a:latin typeface="Century Gothic"/>
                        </a:rPr>
                        <a:t>Nonsense Word Fluency</a:t>
                      </a:r>
                      <a:endParaRPr lang="en-US" sz="1800"/>
                    </a:p>
                    <a:p>
                      <a:pPr marL="285750" indent="-285750" algn="l">
                        <a:lnSpc>
                          <a:spcPct val="150000"/>
                        </a:lnSpc>
                        <a:buFont typeface="Arial" panose="020B0604020202020204" pitchFamily="34" charset="0"/>
                        <a:buChar char="•"/>
                      </a:pPr>
                      <a:r>
                        <a:rPr lang="en-US" sz="1800"/>
                        <a:t>Oral Reading Fluency</a:t>
                      </a:r>
                    </a:p>
                    <a:p>
                      <a:pPr algn="l"/>
                      <a:endParaRPr lang="en-US" sz="1800"/>
                    </a:p>
                  </a:txBody>
                  <a:tcPr/>
                </a:tc>
                <a:extLst>
                  <a:ext uri="{0D108BD9-81ED-4DB2-BD59-A6C34878D82A}">
                    <a16:rowId xmlns:a16="http://schemas.microsoft.com/office/drawing/2014/main" val="1766201966"/>
                  </a:ext>
                </a:extLst>
              </a:tr>
              <a:tr h="505838">
                <a:tc>
                  <a:txBody>
                    <a:bodyPr/>
                    <a:lstStyle/>
                    <a:p>
                      <a:pPr marL="285750" lvl="0" indent="-285750" algn="l">
                        <a:lnSpc>
                          <a:spcPct val="100000"/>
                        </a:lnSpc>
                        <a:buFont typeface="Arial,Sans-Serif"/>
                        <a:buChar char="•"/>
                      </a:pPr>
                      <a:r>
                        <a:rPr lang="en-US" sz="1800" b="0" i="0" u="none" strike="noStrike" noProof="0">
                          <a:latin typeface="Century Gothic"/>
                        </a:rPr>
                        <a:t>Wonders Assessments</a:t>
                      </a:r>
                    </a:p>
                  </a:txBody>
                  <a:tcPr/>
                </a:tc>
                <a:tc>
                  <a:txBody>
                    <a:bodyPr/>
                    <a:lstStyle/>
                    <a:p>
                      <a:pPr marL="285750" lvl="0" indent="-285750" algn="l">
                        <a:lnSpc>
                          <a:spcPct val="100000"/>
                        </a:lnSpc>
                        <a:buFont typeface="Arial"/>
                        <a:buChar char="•"/>
                      </a:pPr>
                      <a:r>
                        <a:rPr lang="en-US" sz="1800"/>
                        <a:t>Wonders Assessments</a:t>
                      </a:r>
                    </a:p>
                  </a:txBody>
                  <a:tcPr/>
                </a:tc>
                <a:extLst>
                  <a:ext uri="{0D108BD9-81ED-4DB2-BD59-A6C34878D82A}">
                    <a16:rowId xmlns:a16="http://schemas.microsoft.com/office/drawing/2014/main" val="1117646413"/>
                  </a:ext>
                </a:extLst>
              </a:tr>
            </a:tbl>
          </a:graphicData>
        </a:graphic>
      </p:graphicFrame>
      <p:sp>
        <p:nvSpPr>
          <p:cNvPr id="3" name="Rectangle 2">
            <a:extLst>
              <a:ext uri="{FF2B5EF4-FFF2-40B4-BE49-F238E27FC236}">
                <a16:creationId xmlns:a16="http://schemas.microsoft.com/office/drawing/2014/main" id="{E7B51EAB-BA36-45B3-BC35-A146D07A2ED9}"/>
              </a:ext>
            </a:extLst>
          </p:cNvPr>
          <p:cNvSpPr/>
          <p:nvPr/>
        </p:nvSpPr>
        <p:spPr>
          <a:xfrm>
            <a:off x="1035670" y="6074285"/>
            <a:ext cx="9833112" cy="646331"/>
          </a:xfrm>
          <a:prstGeom prst="rect">
            <a:avLst/>
          </a:prstGeom>
        </p:spPr>
        <p:txBody>
          <a:bodyPr wrap="square">
            <a:spAutoFit/>
          </a:bodyPr>
          <a:lstStyle/>
          <a:p>
            <a:r>
              <a:rPr lang="en-US"/>
              <a:t>*Students receiving support are monitored more frequently. Information is shared with parents through conferences and the parent Power School portal. </a:t>
            </a:r>
          </a:p>
        </p:txBody>
      </p:sp>
      <p:sp>
        <p:nvSpPr>
          <p:cNvPr id="4" name="Slide Number Placeholder 3">
            <a:extLst>
              <a:ext uri="{FF2B5EF4-FFF2-40B4-BE49-F238E27FC236}">
                <a16:creationId xmlns:a16="http://schemas.microsoft.com/office/drawing/2014/main" id="{F1147C7B-568B-CF96-3343-920EA24CFCB8}"/>
              </a:ext>
            </a:extLst>
          </p:cNvPr>
          <p:cNvSpPr>
            <a:spLocks noGrp="1"/>
          </p:cNvSpPr>
          <p:nvPr>
            <p:ph type="sldNum" sz="quarter" idx="12"/>
          </p:nvPr>
        </p:nvSpPr>
        <p:spPr/>
        <p:txBody>
          <a:bodyPr/>
          <a:lstStyle/>
          <a:p>
            <a:fld id="{A4942799-31AF-4FF8-9D79-C1A3E01FB207}" type="slidenum">
              <a:rPr lang="en-US" noProof="0" smtClean="0"/>
              <a:t>11</a:t>
            </a:fld>
            <a:endParaRPr lang="en-US"/>
          </a:p>
        </p:txBody>
      </p:sp>
    </p:spTree>
    <p:extLst>
      <p:ext uri="{BB962C8B-B14F-4D97-AF65-F5344CB8AC3E}">
        <p14:creationId xmlns:p14="http://schemas.microsoft.com/office/powerpoint/2010/main" val="1219621434"/>
      </p:ext>
    </p:extLst>
  </p:cSld>
  <p:clrMapOvr>
    <a:masterClrMapping/>
  </p:clrMapOvr>
  <p:transition spd="slow" advClick="0"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prstGeom prst="rect">
            <a:avLst/>
          </a:prstGeom>
          <a:effectLst/>
        </p:spPr>
        <p:txBody>
          <a:bodyPr vert="horz" lIns="91440" tIns="45720" rIns="91440" bIns="45720" rtlCol="0" anchor="ctr" anchorCtr="0">
            <a:normAutofit/>
          </a:bodyPr>
          <a:lstStyle/>
          <a:p>
            <a:pPr algn="ctr"/>
            <a:r>
              <a:rPr lang="en-US"/>
              <a:t>Screening Process Grades 2-4 </a:t>
            </a:r>
            <a:endParaRPr lang="en-US" b="0" kern="1200">
              <a:latin typeface="+mj-lt"/>
              <a:ea typeface="+mj-ea"/>
              <a:cs typeface="+mj-cs"/>
            </a:endParaRPr>
          </a:p>
        </p:txBody>
      </p:sp>
      <p:sp>
        <p:nvSpPr>
          <p:cNvPr id="16" name="_s1031">
            <a:extLst>
              <a:ext uri="{FF2B5EF4-FFF2-40B4-BE49-F238E27FC236}">
                <a16:creationId xmlns:a16="http://schemas.microsoft.com/office/drawing/2014/main" id="{AC7DBA02-78C3-4C87-B01C-C274BE8C4B26}"/>
              </a:ext>
            </a:extLst>
          </p:cNvPr>
          <p:cNvSpPr>
            <a:spLocks noChangeArrowheads="1"/>
          </p:cNvSpPr>
          <p:nvPr/>
        </p:nvSpPr>
        <p:spPr bwMode="auto">
          <a:xfrm>
            <a:off x="1666878" y="2582204"/>
            <a:ext cx="8872325" cy="3329820"/>
          </a:xfrm>
          <a:prstGeom prst="roundRect">
            <a:avLst>
              <a:gd name="adj" fmla="val 16667"/>
            </a:avLst>
          </a:prstGeom>
          <a:solidFill>
            <a:schemeClr val="bg1"/>
          </a:solidFill>
          <a:ln w="28575">
            <a:solidFill>
              <a:srgbClr val="6D0000"/>
            </a:solidFill>
            <a:round/>
            <a:headEnd/>
            <a:tailEnd/>
          </a:ln>
        </p:spPr>
        <p:txBody>
          <a:bodyPr vert="horz" wrap="none" lIns="0" tIns="0" rIns="0" bIns="0" numCol="1" anchor="ctr" anchorCtr="0" compatLnSpc="1">
            <a:prstTxWarp prst="textNoShape">
              <a:avLst/>
            </a:prstTxWarp>
          </a:bodyPr>
          <a:lstStyle/>
          <a:p>
            <a:pPr algn="ctr" defTabSz="914400" fontAlgn="base">
              <a:spcBef>
                <a:spcPct val="20000"/>
              </a:spcBef>
              <a:spcAft>
                <a:spcPts val="600"/>
              </a:spcAft>
            </a:pPr>
            <a:endParaRPr lang="en-US" sz="2200" b="1">
              <a:solidFill>
                <a:srgbClr val="262626"/>
              </a:solidFill>
              <a:latin typeface="Arial"/>
              <a:ea typeface="+mn-lt"/>
              <a:cs typeface="+mn-lt"/>
            </a:endParaRPr>
          </a:p>
          <a:p>
            <a:pPr algn="ctr" defTabSz="914400"/>
            <a:endParaRPr lang="en-US" sz="2200" b="1">
              <a:solidFill>
                <a:srgbClr val="262626"/>
              </a:solidFill>
              <a:latin typeface="Arial"/>
              <a:ea typeface="+mn-lt"/>
              <a:cs typeface="+mn-lt"/>
            </a:endParaRPr>
          </a:p>
          <a:p>
            <a:pPr algn="ctr" defTabSz="914400"/>
            <a:r>
              <a:rPr lang="en-US" sz="2200" b="1">
                <a:solidFill>
                  <a:srgbClr val="262626"/>
                </a:solidFill>
                <a:latin typeface="Century Gothic"/>
                <a:ea typeface="+mn-lt"/>
                <a:cs typeface="+mn-lt"/>
              </a:rPr>
              <a:t>Standardized Tests: ERB Reading Comprehension &amp; PSSA</a:t>
            </a:r>
            <a:endParaRPr lang="en-US" sz="2200" b="1" i="0" u="none" strike="noStrike" cap="none" normalizeH="0" baseline="0">
              <a:ln>
                <a:noFill/>
              </a:ln>
              <a:effectLst/>
              <a:latin typeface="Century Gothic"/>
              <a:ea typeface="+mn-lt"/>
              <a:cs typeface="+mn-lt"/>
            </a:endParaRPr>
          </a:p>
          <a:p>
            <a:pPr algn="ctr" defTabSz="914400"/>
            <a:r>
              <a:rPr lang="en-US" sz="2200" b="1">
                <a:solidFill>
                  <a:srgbClr val="262626"/>
                </a:solidFill>
                <a:latin typeface="Century Gothic"/>
                <a:ea typeface="+mn-lt"/>
                <a:cs typeface="Arial"/>
              </a:rPr>
              <a:t>Benchmark Assessments</a:t>
            </a:r>
            <a:endParaRPr lang="en-US">
              <a:latin typeface="Century Gothic"/>
            </a:endParaRPr>
          </a:p>
          <a:p>
            <a:pPr algn="ctr" defTabSz="914400"/>
            <a:r>
              <a:rPr lang="en-US" sz="2200" b="1">
                <a:solidFill>
                  <a:srgbClr val="262626"/>
                </a:solidFill>
                <a:latin typeface="Century Gothic"/>
                <a:ea typeface="+mn-lt"/>
                <a:cs typeface="Arial"/>
              </a:rPr>
              <a:t>iReady – Grades 3 and 4</a:t>
            </a:r>
          </a:p>
          <a:p>
            <a:pPr algn="ctr" defTabSz="914400"/>
            <a:r>
              <a:rPr lang="en-US" sz="2200" b="1">
                <a:solidFill>
                  <a:srgbClr val="000000"/>
                </a:solidFill>
                <a:latin typeface="Century Gothic"/>
                <a:ea typeface="+mn-lt"/>
                <a:cs typeface="Arial"/>
              </a:rPr>
              <a:t>Reading Specialist Recommendations </a:t>
            </a:r>
            <a:endParaRPr lang="en-US">
              <a:latin typeface="Century Gothic"/>
            </a:endParaRPr>
          </a:p>
          <a:p>
            <a:pPr algn="ctr" defTabSz="914400">
              <a:spcBef>
                <a:spcPct val="0"/>
              </a:spcBef>
              <a:spcAft>
                <a:spcPct val="0"/>
              </a:spcAft>
            </a:pPr>
            <a:r>
              <a:rPr lang="en-US" sz="2200" b="1">
                <a:solidFill>
                  <a:srgbClr val="000000"/>
                </a:solidFill>
                <a:latin typeface="Century Gothic"/>
                <a:ea typeface="+mn-lt"/>
                <a:cs typeface="Arial"/>
              </a:rPr>
              <a:t>Parent / Teacher Conferencing</a:t>
            </a:r>
            <a:endParaRPr lang="en-US" sz="2200">
              <a:latin typeface="Century Gothic"/>
              <a:ea typeface="+mn-lt"/>
              <a:cs typeface="+mn-lt"/>
            </a:endParaRPr>
          </a:p>
          <a:p>
            <a:pPr algn="ctr" defTabSz="914400">
              <a:spcBef>
                <a:spcPct val="0"/>
              </a:spcBef>
              <a:spcAft>
                <a:spcPct val="0"/>
              </a:spcAft>
            </a:pPr>
            <a:r>
              <a:rPr lang="en-US" sz="2200" b="1">
                <a:solidFill>
                  <a:srgbClr val="000000"/>
                </a:solidFill>
                <a:latin typeface="Century Gothic"/>
                <a:ea typeface="+mn-lt"/>
                <a:cs typeface="Arial"/>
              </a:rPr>
              <a:t>Wonders Assessments</a:t>
            </a:r>
            <a:endParaRPr lang="en-US">
              <a:latin typeface="Century Gothic"/>
            </a:endParaRPr>
          </a:p>
          <a:p>
            <a:pPr algn="ctr" defTabSz="914400"/>
            <a:endParaRPr lang="en-US" sz="2200" b="1">
              <a:solidFill>
                <a:srgbClr val="262626"/>
              </a:solidFill>
              <a:latin typeface="Arial"/>
              <a:ea typeface="+mn-lt"/>
              <a:cs typeface="+mn-lt"/>
            </a:endParaRPr>
          </a:p>
          <a:p>
            <a:pPr algn="ctr" defTabSz="914400">
              <a:spcBef>
                <a:spcPct val="0"/>
              </a:spcBef>
              <a:spcAft>
                <a:spcPct val="0"/>
              </a:spcAft>
            </a:pPr>
            <a:endParaRPr lang="en-US" altLang="en-US" sz="2200" b="1">
              <a:solidFill>
                <a:srgbClr val="000000"/>
              </a:solidFill>
              <a:latin typeface="Arial" panose="020B0604020202020204" pitchFamily="34" charset="0"/>
              <a:cs typeface="Arial"/>
            </a:endParaRPr>
          </a:p>
        </p:txBody>
      </p:sp>
      <p:sp>
        <p:nvSpPr>
          <p:cNvPr id="3" name="Slide Number Placeholder 2">
            <a:extLst>
              <a:ext uri="{FF2B5EF4-FFF2-40B4-BE49-F238E27FC236}">
                <a16:creationId xmlns:a16="http://schemas.microsoft.com/office/drawing/2014/main" id="{44BE23D3-7D52-AF55-EBA4-DC1094CBCA11}"/>
              </a:ext>
            </a:extLst>
          </p:cNvPr>
          <p:cNvSpPr>
            <a:spLocks noGrp="1"/>
          </p:cNvSpPr>
          <p:nvPr>
            <p:ph type="sldNum" sz="quarter" idx="12"/>
          </p:nvPr>
        </p:nvSpPr>
        <p:spPr/>
        <p:txBody>
          <a:bodyPr/>
          <a:lstStyle/>
          <a:p>
            <a:fld id="{A4942799-31AF-4FF8-9D79-C1A3E01FB207}" type="slidenum">
              <a:rPr lang="en-US" noProof="0" smtClean="0"/>
              <a:t>12</a:t>
            </a:fld>
            <a:endParaRPr lang="en-US"/>
          </a:p>
        </p:txBody>
      </p:sp>
      <p:sp>
        <p:nvSpPr>
          <p:cNvPr id="4" name="Footer Placeholder 3">
            <a:extLst>
              <a:ext uri="{FF2B5EF4-FFF2-40B4-BE49-F238E27FC236}">
                <a16:creationId xmlns:a16="http://schemas.microsoft.com/office/drawing/2014/main" id="{F842F37C-5724-25B6-6893-9D8DBCE8F3A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267694"/>
      </p:ext>
    </p:extLst>
  </p:cSld>
  <p:clrMapOvr>
    <a:masterClrMapping/>
  </p:clrMapOvr>
  <p:transition spd="slow" advClick="0"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rmAutofit/>
          </a:bodyPr>
          <a:lstStyle/>
          <a:p>
            <a:pPr algn="ctr"/>
            <a:r>
              <a:rPr lang="en-US" b="0" kern="1200">
                <a:latin typeface="+mj-lt"/>
                <a:ea typeface="+mj-ea"/>
                <a:cs typeface="+mj-cs"/>
              </a:rPr>
              <a:t>Entrance/Exit Criteria: Grades 2 - 4</a:t>
            </a:r>
          </a:p>
        </p:txBody>
      </p:sp>
      <p:graphicFrame>
        <p:nvGraphicFramePr>
          <p:cNvPr id="10" name="Table 10">
            <a:extLst>
              <a:ext uri="{FF2B5EF4-FFF2-40B4-BE49-F238E27FC236}">
                <a16:creationId xmlns:a16="http://schemas.microsoft.com/office/drawing/2014/main" id="{0C7302B8-096F-4A85-BA94-62C0F836D190}"/>
              </a:ext>
            </a:extLst>
          </p:cNvPr>
          <p:cNvGraphicFramePr>
            <a:graphicFrameLocks noGrp="1"/>
          </p:cNvGraphicFramePr>
          <p:nvPr>
            <p:extLst>
              <p:ext uri="{D42A27DB-BD31-4B8C-83A1-F6EECF244321}">
                <p14:modId xmlns:p14="http://schemas.microsoft.com/office/powerpoint/2010/main" val="691715950"/>
              </p:ext>
            </p:extLst>
          </p:nvPr>
        </p:nvGraphicFramePr>
        <p:xfrm>
          <a:off x="1179443" y="2488095"/>
          <a:ext cx="9833112" cy="3564899"/>
        </p:xfrm>
        <a:graphic>
          <a:graphicData uri="http://schemas.openxmlformats.org/drawingml/2006/table">
            <a:tbl>
              <a:tblPr firstRow="1" bandRow="1">
                <a:tableStyleId>{5940675A-B579-460E-94D1-54222C63F5DA}</a:tableStyleId>
              </a:tblPr>
              <a:tblGrid>
                <a:gridCol w="4866839">
                  <a:extLst>
                    <a:ext uri="{9D8B030D-6E8A-4147-A177-3AD203B41FA5}">
                      <a16:colId xmlns:a16="http://schemas.microsoft.com/office/drawing/2014/main" val="120910432"/>
                    </a:ext>
                  </a:extLst>
                </a:gridCol>
                <a:gridCol w="4966273">
                  <a:extLst>
                    <a:ext uri="{9D8B030D-6E8A-4147-A177-3AD203B41FA5}">
                      <a16:colId xmlns:a16="http://schemas.microsoft.com/office/drawing/2014/main" val="653826869"/>
                    </a:ext>
                  </a:extLst>
                </a:gridCol>
              </a:tblGrid>
              <a:tr h="537652">
                <a:tc>
                  <a:txBody>
                    <a:bodyPr/>
                    <a:lstStyle/>
                    <a:p>
                      <a:pPr algn="ctr"/>
                      <a:r>
                        <a:rPr lang="en-US" sz="2400" b="1"/>
                        <a:t>Entrance Criteria</a:t>
                      </a:r>
                    </a:p>
                  </a:txBody>
                  <a:tcPr>
                    <a:solidFill>
                      <a:schemeClr val="accent4">
                        <a:lumMod val="40000"/>
                        <a:lumOff val="60000"/>
                      </a:schemeClr>
                    </a:solidFill>
                  </a:tcPr>
                </a:tc>
                <a:tc>
                  <a:txBody>
                    <a:bodyPr/>
                    <a:lstStyle/>
                    <a:p>
                      <a:pPr algn="ctr"/>
                      <a:r>
                        <a:rPr lang="en-US" sz="2400" b="1"/>
                        <a:t>Exit Criteria</a:t>
                      </a:r>
                    </a:p>
                  </a:txBody>
                  <a:tcPr>
                    <a:solidFill>
                      <a:schemeClr val="accent4">
                        <a:lumMod val="40000"/>
                        <a:lumOff val="60000"/>
                      </a:schemeClr>
                    </a:solidFill>
                  </a:tcPr>
                </a:tc>
                <a:extLst>
                  <a:ext uri="{0D108BD9-81ED-4DB2-BD59-A6C34878D82A}">
                    <a16:rowId xmlns:a16="http://schemas.microsoft.com/office/drawing/2014/main" val="1381949765"/>
                  </a:ext>
                </a:extLst>
              </a:tr>
              <a:tr h="2425416">
                <a:tc>
                  <a:txBody>
                    <a:bodyPr/>
                    <a:lstStyle/>
                    <a:p>
                      <a:pPr lvl="0" algn="l">
                        <a:buNone/>
                      </a:pPr>
                      <a:r>
                        <a:rPr lang="en-US" sz="1800" b="0" i="0" u="none" strike="noStrike" noProof="0">
                          <a:latin typeface="Century Gothic"/>
                        </a:rPr>
                        <a:t>Student performance on </a:t>
                      </a:r>
                      <a:r>
                        <a:rPr lang="en-US" sz="1800" b="0" i="0" u="none" strike="noStrike" noProof="0" err="1">
                          <a:latin typeface="Century Gothic"/>
                        </a:rPr>
                        <a:t>Acadience</a:t>
                      </a:r>
                    </a:p>
                    <a:p>
                      <a:pPr lvl="0" algn="l">
                        <a:buNone/>
                      </a:pPr>
                      <a:r>
                        <a:rPr lang="en-US" sz="1800" b="0" i="0" u="none" strike="noStrike" noProof="0">
                          <a:latin typeface="Century Gothic"/>
                        </a:rPr>
                        <a:t>Benchmark Assessments:</a:t>
                      </a:r>
                    </a:p>
                    <a:p>
                      <a:pPr lvl="0" algn="l">
                        <a:buNone/>
                      </a:pPr>
                      <a:endParaRPr lang="en-US" sz="1800" b="0" i="0" u="none" strike="noStrike" noProof="0">
                        <a:latin typeface="Century Gothic"/>
                      </a:endParaRPr>
                    </a:p>
                    <a:p>
                      <a:pPr marL="342900" lvl="0" indent="-342900" algn="l">
                        <a:buFont typeface="Arial"/>
                        <a:buChar char="•"/>
                      </a:pPr>
                      <a:r>
                        <a:rPr lang="en-US" sz="1800"/>
                        <a:t>Nonsense Word Fluency</a:t>
                      </a:r>
                    </a:p>
                    <a:p>
                      <a:pPr marL="342900" lvl="0" indent="-342900" algn="l">
                        <a:buFont typeface="Arial"/>
                        <a:buChar char="•"/>
                      </a:pPr>
                      <a:r>
                        <a:rPr lang="en-US" sz="1800"/>
                        <a:t>Oral Reading Fluency</a:t>
                      </a:r>
                    </a:p>
                    <a:p>
                      <a:pPr marL="342900" lvl="0" indent="-342900">
                        <a:buFont typeface="Arial"/>
                        <a:buChar char="•"/>
                      </a:pPr>
                      <a:r>
                        <a:rPr lang="en-US" sz="1800"/>
                        <a:t>Maze</a:t>
                      </a:r>
                    </a:p>
                    <a:p>
                      <a:pPr marL="342900" lvl="0" indent="-342900">
                        <a:buFont typeface="Arial"/>
                        <a:buChar char="•"/>
                      </a:pPr>
                      <a:r>
                        <a:rPr lang="en-US" sz="1800"/>
                        <a:t>Composite Scores</a:t>
                      </a:r>
                    </a:p>
                    <a:p>
                      <a:pPr marL="0" lvl="0" indent="0">
                        <a:buNone/>
                      </a:pPr>
                      <a:endParaRPr lang="en-US" sz="1800"/>
                    </a:p>
                    <a:p>
                      <a:pPr marL="0" marR="0" lvl="0" indent="0" algn="l" rtl="0">
                        <a:lnSpc>
                          <a:spcPct val="100000"/>
                        </a:lnSpc>
                        <a:spcBef>
                          <a:spcPts val="0"/>
                        </a:spcBef>
                        <a:spcAft>
                          <a:spcPts val="0"/>
                        </a:spcAft>
                        <a:buFontTx/>
                        <a:buNone/>
                      </a:pPr>
                      <a:r>
                        <a:rPr lang="en-US" sz="1800"/>
                        <a:t>Standardized Assessments: ERB, PSSA</a:t>
                      </a:r>
                    </a:p>
                  </a:txBody>
                  <a:tcPr/>
                </a:tc>
                <a:tc>
                  <a:txBody>
                    <a:bodyPr/>
                    <a:lstStyle/>
                    <a:p>
                      <a:pPr lvl="0" algn="l">
                        <a:buNone/>
                      </a:pPr>
                      <a:r>
                        <a:rPr lang="en-US" sz="1800" b="0" i="0" u="none" strike="noStrike" noProof="0">
                          <a:latin typeface="Century Gothic"/>
                        </a:rPr>
                        <a:t>Student performance on </a:t>
                      </a:r>
                      <a:r>
                        <a:rPr lang="en-US" sz="1800" b="0" i="0" u="none" strike="noStrike" noProof="0" err="1">
                          <a:latin typeface="Century Gothic"/>
                        </a:rPr>
                        <a:t>Acadience</a:t>
                      </a:r>
                    </a:p>
                    <a:p>
                      <a:pPr lvl="0" algn="l">
                        <a:buNone/>
                      </a:pPr>
                      <a:r>
                        <a:rPr lang="en-US" sz="1800" b="0" i="0" u="none" strike="noStrike" noProof="0">
                          <a:latin typeface="Century Gothic"/>
                        </a:rPr>
                        <a:t>Benchmark Assessments: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p>
                      <a:pPr marL="285750" indent="-285750" algn="l">
                        <a:lnSpc>
                          <a:spcPct val="100000"/>
                        </a:lnSpc>
                        <a:buFont typeface="Arial" panose="020B0604020202020204" pitchFamily="34" charset="0"/>
                        <a:buChar char="•"/>
                      </a:pPr>
                      <a:r>
                        <a:rPr lang="en-US" sz="1800"/>
                        <a:t>Oral Reading Fluency</a:t>
                      </a:r>
                    </a:p>
                    <a:p>
                      <a:pPr marL="285750" indent="-285750" algn="l">
                        <a:lnSpc>
                          <a:spcPct val="100000"/>
                        </a:lnSpc>
                        <a:buFont typeface="Arial" panose="020B0604020202020204" pitchFamily="34" charset="0"/>
                        <a:buChar char="•"/>
                      </a:pPr>
                      <a:r>
                        <a:rPr lang="en-US" sz="1800"/>
                        <a:t>Maze</a:t>
                      </a:r>
                    </a:p>
                    <a:p>
                      <a:pPr marL="0" indent="0" algn="l">
                        <a:lnSpc>
                          <a:spcPct val="150000"/>
                        </a:lnSpc>
                        <a:buNone/>
                      </a:pPr>
                      <a:endParaRPr lang="en-US" sz="1800"/>
                    </a:p>
                    <a:p>
                      <a:pPr algn="l"/>
                      <a:endParaRPr lang="en-US" sz="1800"/>
                    </a:p>
                  </a:txBody>
                  <a:tcPr/>
                </a:tc>
                <a:extLst>
                  <a:ext uri="{0D108BD9-81ED-4DB2-BD59-A6C34878D82A}">
                    <a16:rowId xmlns:a16="http://schemas.microsoft.com/office/drawing/2014/main" val="1766201966"/>
                  </a:ext>
                </a:extLst>
              </a:tr>
              <a:tr h="466927">
                <a:tc>
                  <a:txBody>
                    <a:bodyPr/>
                    <a:lstStyle/>
                    <a:p>
                      <a:pPr marL="342900" lvl="0" indent="-342900" algn="l">
                        <a:lnSpc>
                          <a:spcPct val="100000"/>
                        </a:lnSpc>
                        <a:spcBef>
                          <a:spcPts val="0"/>
                        </a:spcBef>
                        <a:spcAft>
                          <a:spcPts val="0"/>
                        </a:spcAft>
                        <a:buFont typeface="Arial"/>
                        <a:buChar char="•"/>
                      </a:pPr>
                      <a:r>
                        <a:rPr lang="en-US" sz="1800"/>
                        <a:t>Wonders Assessments, iReady- 3rd,4th</a:t>
                      </a:r>
                    </a:p>
                  </a:txBody>
                  <a:tcPr/>
                </a:tc>
                <a:tc>
                  <a:txBody>
                    <a:bodyPr/>
                    <a:lstStyle/>
                    <a:p>
                      <a:pPr marL="457200" lvl="0" indent="-457200" algn="l">
                        <a:buFont typeface="Arial"/>
                        <a:buChar char="•"/>
                      </a:pPr>
                      <a:r>
                        <a:rPr lang="en-US" sz="1800"/>
                        <a:t>Wonders Assessments, iReady- 3rd, 4th</a:t>
                      </a:r>
                    </a:p>
                  </a:txBody>
                  <a:tcPr/>
                </a:tc>
                <a:extLst>
                  <a:ext uri="{0D108BD9-81ED-4DB2-BD59-A6C34878D82A}">
                    <a16:rowId xmlns:a16="http://schemas.microsoft.com/office/drawing/2014/main" val="514661465"/>
                  </a:ext>
                </a:extLst>
              </a:tr>
            </a:tbl>
          </a:graphicData>
        </a:graphic>
      </p:graphicFrame>
      <p:sp>
        <p:nvSpPr>
          <p:cNvPr id="3" name="TextBox 2">
            <a:extLst>
              <a:ext uri="{FF2B5EF4-FFF2-40B4-BE49-F238E27FC236}">
                <a16:creationId xmlns:a16="http://schemas.microsoft.com/office/drawing/2014/main" id="{CF1F8424-0C13-4941-94F8-6921DE1F8B48}"/>
              </a:ext>
            </a:extLst>
          </p:cNvPr>
          <p:cNvSpPr txBox="1"/>
          <p:nvPr/>
        </p:nvSpPr>
        <p:spPr>
          <a:xfrm>
            <a:off x="809073" y="6122771"/>
            <a:ext cx="10679778" cy="923330"/>
          </a:xfrm>
          <a:prstGeom prst="rect">
            <a:avLst/>
          </a:prstGeom>
          <a:noFill/>
        </p:spPr>
        <p:txBody>
          <a:bodyPr wrap="square" lIns="91440" tIns="45720" rIns="91440" bIns="45720" rtlCol="0" anchor="t">
            <a:spAutoFit/>
          </a:bodyPr>
          <a:lstStyle/>
          <a:p>
            <a:r>
              <a:rPr lang="en-US"/>
              <a:t>*</a:t>
            </a:r>
            <a:r>
              <a:rPr lang="en-US">
                <a:ea typeface="+mn-lt"/>
                <a:cs typeface="+mn-lt"/>
              </a:rPr>
              <a:t>*Students receiving support are progress monitored on reading goals frequently. Information is shared with parents through conferences and the parent Power School portal. </a:t>
            </a:r>
          </a:p>
          <a:p>
            <a:endParaRPr lang="en-US"/>
          </a:p>
        </p:txBody>
      </p:sp>
      <p:sp>
        <p:nvSpPr>
          <p:cNvPr id="4" name="Slide Number Placeholder 3">
            <a:extLst>
              <a:ext uri="{FF2B5EF4-FFF2-40B4-BE49-F238E27FC236}">
                <a16:creationId xmlns:a16="http://schemas.microsoft.com/office/drawing/2014/main" id="{A390D370-7DEF-7950-4231-5A36FC4D07C2}"/>
              </a:ext>
            </a:extLst>
          </p:cNvPr>
          <p:cNvSpPr>
            <a:spLocks noGrp="1"/>
          </p:cNvSpPr>
          <p:nvPr>
            <p:ph type="sldNum" sz="quarter" idx="12"/>
          </p:nvPr>
        </p:nvSpPr>
        <p:spPr/>
        <p:txBody>
          <a:bodyPr/>
          <a:lstStyle/>
          <a:p>
            <a:fld id="{A4942799-31AF-4FF8-9D79-C1A3E01FB207}" type="slidenum">
              <a:rPr lang="en-US" noProof="0" smtClean="0"/>
              <a:t>13</a:t>
            </a:fld>
            <a:endParaRPr lang="en-US"/>
          </a:p>
        </p:txBody>
      </p:sp>
      <p:sp>
        <p:nvSpPr>
          <p:cNvPr id="5" name="Footer Placeholder 4">
            <a:extLst>
              <a:ext uri="{FF2B5EF4-FFF2-40B4-BE49-F238E27FC236}">
                <a16:creationId xmlns:a16="http://schemas.microsoft.com/office/drawing/2014/main" id="{0D3A4B5C-3960-6CCD-6443-ADE5009491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2508916"/>
      </p:ext>
    </p:extLst>
  </p:cSld>
  <p:clrMapOvr>
    <a:masterClrMapping/>
  </p:clrMapOvr>
  <p:transition spd="slow" advClick="0"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CDDF4-2CE1-4B1E-8FA9-2EDA522D8A8A}"/>
              </a:ext>
            </a:extLst>
          </p:cNvPr>
          <p:cNvSpPr>
            <a:spLocks noGrp="1"/>
          </p:cNvSpPr>
          <p:nvPr>
            <p:ph type="title"/>
          </p:nvPr>
        </p:nvSpPr>
        <p:spPr/>
        <p:txBody>
          <a:bodyPr/>
          <a:lstStyle/>
          <a:p>
            <a:r>
              <a:rPr lang="en-US"/>
              <a:t>Parent Involvement</a:t>
            </a:r>
          </a:p>
        </p:txBody>
      </p:sp>
      <p:pic>
        <p:nvPicPr>
          <p:cNvPr id="3" name="Picture 2" descr="Image result for tredyffrin easttown school district">
            <a:extLst>
              <a:ext uri="{FF2B5EF4-FFF2-40B4-BE49-F238E27FC236}">
                <a16:creationId xmlns:a16="http://schemas.microsoft.com/office/drawing/2014/main" id="{BE68D447-A55B-44D8-97F1-7C4B7DC56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342" y="4049403"/>
            <a:ext cx="1551297" cy="15512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5298BDD-1520-018D-892D-EE5E718D542C}"/>
              </a:ext>
            </a:extLst>
          </p:cNvPr>
          <p:cNvSpPr>
            <a:spLocks noGrp="1"/>
          </p:cNvSpPr>
          <p:nvPr>
            <p:ph type="sldNum" sz="quarter" idx="12"/>
          </p:nvPr>
        </p:nvSpPr>
        <p:spPr/>
        <p:txBody>
          <a:bodyPr/>
          <a:lstStyle/>
          <a:p>
            <a:fld id="{A4942799-31AF-4FF8-9D79-C1A3E01FB207}" type="slidenum">
              <a:rPr lang="en-US" noProof="0" smtClean="0"/>
              <a:t>14</a:t>
            </a:fld>
            <a:endParaRPr lang="en-US"/>
          </a:p>
        </p:txBody>
      </p:sp>
      <p:sp>
        <p:nvSpPr>
          <p:cNvPr id="5" name="Footer Placeholder 4">
            <a:extLst>
              <a:ext uri="{FF2B5EF4-FFF2-40B4-BE49-F238E27FC236}">
                <a16:creationId xmlns:a16="http://schemas.microsoft.com/office/drawing/2014/main" id="{0808AEEA-E4B7-5A7D-D8D2-FFC5E9F6D0B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75187"/>
      </p:ext>
    </p:extLst>
  </p:cSld>
  <p:clrMapOvr>
    <a:masterClrMapping/>
  </p:clrMapOvr>
  <p:transition spd="slow" advClick="0"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1DE1-04B7-41FB-BB1E-FF898D6194F3}"/>
              </a:ext>
            </a:extLst>
          </p:cNvPr>
          <p:cNvSpPr>
            <a:spLocks noGrp="1"/>
          </p:cNvSpPr>
          <p:nvPr>
            <p:ph type="title"/>
          </p:nvPr>
        </p:nvSpPr>
        <p:spPr/>
        <p:txBody>
          <a:bodyPr/>
          <a:lstStyle/>
          <a:p>
            <a:pPr algn="ctr"/>
            <a:r>
              <a:rPr lang="en-US"/>
              <a:t>Reading Support Team</a:t>
            </a:r>
          </a:p>
        </p:txBody>
      </p:sp>
      <p:sp>
        <p:nvSpPr>
          <p:cNvPr id="3" name="Content Placeholder 2">
            <a:extLst>
              <a:ext uri="{FF2B5EF4-FFF2-40B4-BE49-F238E27FC236}">
                <a16:creationId xmlns:a16="http://schemas.microsoft.com/office/drawing/2014/main" id="{EC74F437-4CB6-4445-AF7E-6B5467B8F2A8}"/>
              </a:ext>
            </a:extLst>
          </p:cNvPr>
          <p:cNvSpPr>
            <a:spLocks noGrp="1"/>
          </p:cNvSpPr>
          <p:nvPr>
            <p:ph sz="half" idx="2"/>
          </p:nvPr>
        </p:nvSpPr>
        <p:spPr>
          <a:xfrm>
            <a:off x="2569779" y="2222286"/>
            <a:ext cx="8812220" cy="4509590"/>
          </a:xfrm>
        </p:spPr>
        <p:txBody>
          <a:bodyPr>
            <a:normAutofit/>
          </a:bodyPr>
          <a:lstStyle/>
          <a:p>
            <a:r>
              <a:rPr lang="en-US" sz="3200"/>
              <a:t>Parents</a:t>
            </a:r>
          </a:p>
          <a:p>
            <a:r>
              <a:rPr lang="en-US" sz="3200"/>
              <a:t>Students </a:t>
            </a:r>
          </a:p>
          <a:p>
            <a:r>
              <a:rPr lang="en-US" sz="3200"/>
              <a:t>Reading Specialists</a:t>
            </a:r>
          </a:p>
          <a:p>
            <a:r>
              <a:rPr lang="en-US" sz="3200"/>
              <a:t>Teachers</a:t>
            </a:r>
          </a:p>
          <a:p>
            <a:r>
              <a:rPr lang="en-US" sz="3200"/>
              <a:t>Principal</a:t>
            </a:r>
          </a:p>
          <a:p>
            <a:r>
              <a:rPr lang="en-US" sz="3200"/>
              <a:t>Language Arts Supervisor</a:t>
            </a:r>
          </a:p>
        </p:txBody>
      </p:sp>
      <p:sp>
        <p:nvSpPr>
          <p:cNvPr id="4" name="Slide Number Placeholder 3">
            <a:extLst>
              <a:ext uri="{FF2B5EF4-FFF2-40B4-BE49-F238E27FC236}">
                <a16:creationId xmlns:a16="http://schemas.microsoft.com/office/drawing/2014/main" id="{32544253-C67D-6873-1FC3-C9C10DF12FA4}"/>
              </a:ext>
            </a:extLst>
          </p:cNvPr>
          <p:cNvSpPr>
            <a:spLocks noGrp="1"/>
          </p:cNvSpPr>
          <p:nvPr>
            <p:ph type="sldNum" sz="quarter" idx="12"/>
          </p:nvPr>
        </p:nvSpPr>
        <p:spPr/>
        <p:txBody>
          <a:bodyPr/>
          <a:lstStyle/>
          <a:p>
            <a:fld id="{A4942799-31AF-4FF8-9D79-C1A3E01FB207}" type="slidenum">
              <a:rPr lang="en-US" noProof="0" smtClean="0"/>
              <a:t>15</a:t>
            </a:fld>
            <a:endParaRPr lang="en-US"/>
          </a:p>
        </p:txBody>
      </p:sp>
    </p:spTree>
    <p:extLst>
      <p:ext uri="{BB962C8B-B14F-4D97-AF65-F5344CB8AC3E}">
        <p14:creationId xmlns:p14="http://schemas.microsoft.com/office/powerpoint/2010/main" val="1448493563"/>
      </p:ext>
    </p:extLst>
  </p:cSld>
  <p:clrMapOvr>
    <a:masterClrMapping/>
  </p:clrMapOvr>
  <p:transition spd="slow" advClick="0" advTm="5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a:extLst>
              <a:ext uri="{FF2B5EF4-FFF2-40B4-BE49-F238E27FC236}">
                <a16:creationId xmlns:a16="http://schemas.microsoft.com/office/drawing/2014/main" id="{2A3F9A47-D839-41C3-9F02-789A5C6CA911}"/>
              </a:ext>
            </a:extLst>
          </p:cNvPr>
          <p:cNvSpPr>
            <a:spLocks/>
          </p:cNvSpPr>
          <p:nvPr/>
        </p:nvSpPr>
        <p:spPr bwMode="auto">
          <a:xfrm>
            <a:off x="6104626" y="-195532"/>
            <a:ext cx="518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lvl="3" eaLnBrk="1" hangingPunct="1">
              <a:lnSpc>
                <a:spcPct val="80000"/>
              </a:lnSpc>
              <a:spcBef>
                <a:spcPct val="20000"/>
              </a:spcBef>
              <a:buFont typeface="Arial" panose="020B0604020202020204" pitchFamily="34" charset="0"/>
              <a:buNone/>
            </a:pPr>
            <a:r>
              <a:rPr lang="en-US" altLang="en-US" sz="800" b="1">
                <a:latin typeface="Times New Roman"/>
                <a:cs typeface="Times New Roman"/>
              </a:rPr>
              <a:t>	</a:t>
            </a:r>
            <a:endParaRPr lang="en-US" altLang="en-US" sz="1400" b="1">
              <a:latin typeface="Times New Roman" panose="02020603050405020304" pitchFamily="18" charset="0"/>
              <a:cs typeface="Times New Roman"/>
            </a:endParaRPr>
          </a:p>
        </p:txBody>
      </p:sp>
      <p:sp>
        <p:nvSpPr>
          <p:cNvPr id="2" name="TextBox 1">
            <a:extLst>
              <a:ext uri="{FF2B5EF4-FFF2-40B4-BE49-F238E27FC236}">
                <a16:creationId xmlns:a16="http://schemas.microsoft.com/office/drawing/2014/main" id="{EA2FC163-AD08-475C-B53B-3E6487B0C936}"/>
              </a:ext>
            </a:extLst>
          </p:cNvPr>
          <p:cNvSpPr txBox="1"/>
          <p:nvPr/>
        </p:nvSpPr>
        <p:spPr>
          <a:xfrm>
            <a:off x="579711" y="228600"/>
            <a:ext cx="4039586" cy="1323439"/>
          </a:xfrm>
          <a:prstGeom prst="rect">
            <a:avLst/>
          </a:prstGeom>
          <a:noFill/>
        </p:spPr>
        <p:txBody>
          <a:bodyPr wrap="square" rtlCol="0">
            <a:spAutoFit/>
          </a:bodyPr>
          <a:lstStyle/>
          <a:p>
            <a:pPr algn="ctr"/>
            <a:r>
              <a:rPr lang="en-US" sz="4000">
                <a:solidFill>
                  <a:schemeClr val="bg1"/>
                </a:solidFill>
              </a:rPr>
              <a:t>Home Reading Practice</a:t>
            </a:r>
          </a:p>
        </p:txBody>
      </p:sp>
      <p:sp>
        <p:nvSpPr>
          <p:cNvPr id="10" name="Text Box 4">
            <a:extLst>
              <a:ext uri="{FF2B5EF4-FFF2-40B4-BE49-F238E27FC236}">
                <a16:creationId xmlns:a16="http://schemas.microsoft.com/office/drawing/2014/main" id="{1ABCF250-3EC8-477D-8D06-F8444937AA5F}"/>
              </a:ext>
            </a:extLst>
          </p:cNvPr>
          <p:cNvSpPr txBox="1">
            <a:spLocks noChangeArrowheads="1"/>
          </p:cNvSpPr>
          <p:nvPr/>
        </p:nvSpPr>
        <p:spPr bwMode="auto">
          <a:xfrm>
            <a:off x="271462" y="5284857"/>
            <a:ext cx="4656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3200">
                <a:solidFill>
                  <a:schemeClr val="tx1"/>
                </a:solidFill>
                <a:latin typeface="Arial" panose="020B0604020202020204" pitchFamily="34" charset="0"/>
              </a:defRPr>
            </a:lvl1pPr>
            <a:lvl2pPr marL="742950" indent="-285750">
              <a:spcBef>
                <a:spcPct val="20000"/>
              </a:spcBef>
              <a:buClr>
                <a:srgbClr val="FF0000"/>
              </a:buClr>
              <a:buChar char="–"/>
              <a:defRPr sz="2800">
                <a:solidFill>
                  <a:schemeClr val="tx1"/>
                </a:solidFill>
                <a:latin typeface="Arial" panose="020B0604020202020204" pitchFamily="34" charset="0"/>
              </a:defRPr>
            </a:lvl2pPr>
            <a:lvl3pPr marL="1143000" indent="-228600">
              <a:spcBef>
                <a:spcPct val="20000"/>
              </a:spcBef>
              <a:buClr>
                <a:srgbClr val="FF0000"/>
              </a:buClr>
              <a:buChar char="•"/>
              <a:defRPr sz="2400">
                <a:solidFill>
                  <a:schemeClr val="tx1"/>
                </a:solidFill>
                <a:latin typeface="Arial" panose="020B0604020202020204" pitchFamily="34" charset="0"/>
              </a:defRPr>
            </a:lvl3pPr>
            <a:lvl4pPr marL="1600200" indent="-228600">
              <a:spcBef>
                <a:spcPct val="20000"/>
              </a:spcBef>
              <a:buClr>
                <a:srgbClr val="FF0000"/>
              </a:buClr>
              <a:buChar char="–"/>
              <a:defRPr sz="2000">
                <a:solidFill>
                  <a:schemeClr val="tx1"/>
                </a:solidFill>
                <a:latin typeface="Arial" panose="020B0604020202020204" pitchFamily="34" charset="0"/>
              </a:defRPr>
            </a:lvl4pPr>
            <a:lvl5pPr marL="2057400" indent="-228600">
              <a:spcBef>
                <a:spcPct val="20000"/>
              </a:spcBef>
              <a:buClr>
                <a:srgbClr val="FF00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9pPr>
          </a:lstStyle>
          <a:p>
            <a:pPr algn="ctr" eaLnBrk="1" hangingPunct="1">
              <a:spcBef>
                <a:spcPts val="0"/>
              </a:spcBef>
              <a:buClrTx/>
              <a:buFontTx/>
              <a:buNone/>
            </a:pPr>
            <a:r>
              <a:rPr lang="en-US" altLang="en-US" sz="4000" b="1">
                <a:solidFill>
                  <a:srgbClr val="6D0000"/>
                </a:solidFill>
                <a:latin typeface="+mj-lt"/>
                <a:cs typeface="Times New Roman" panose="02020603050405020304" pitchFamily="18" charset="0"/>
              </a:rPr>
              <a:t>Home Reading</a:t>
            </a:r>
          </a:p>
        </p:txBody>
      </p:sp>
      <p:pic>
        <p:nvPicPr>
          <p:cNvPr id="11" name="Picture 3" descr="A close up of a person&#10;&#10;Description generated with very high confidence">
            <a:extLst>
              <a:ext uri="{FF2B5EF4-FFF2-40B4-BE49-F238E27FC236}">
                <a16:creationId xmlns:a16="http://schemas.microsoft.com/office/drawing/2014/main" id="{5DBD610D-FBCE-477B-AC27-E206A4946DF6}"/>
              </a:ext>
            </a:extLst>
          </p:cNvPr>
          <p:cNvPicPr>
            <a:picLocks noChangeAspect="1"/>
          </p:cNvPicPr>
          <p:nvPr/>
        </p:nvPicPr>
        <p:blipFill>
          <a:blip r:embed="rId3"/>
          <a:stretch>
            <a:fillRect/>
          </a:stretch>
        </p:blipFill>
        <p:spPr>
          <a:xfrm>
            <a:off x="674820" y="2758578"/>
            <a:ext cx="3849366" cy="2309620"/>
          </a:xfrm>
          <a:prstGeom prst="rect">
            <a:avLst/>
          </a:prstGeom>
        </p:spPr>
      </p:pic>
      <p:sp>
        <p:nvSpPr>
          <p:cNvPr id="3" name="Slide Number Placeholder 2">
            <a:extLst>
              <a:ext uri="{FF2B5EF4-FFF2-40B4-BE49-F238E27FC236}">
                <a16:creationId xmlns:a16="http://schemas.microsoft.com/office/drawing/2014/main" id="{0E8D9E4F-E5FF-178B-36FB-66315346EC24}"/>
              </a:ext>
            </a:extLst>
          </p:cNvPr>
          <p:cNvSpPr>
            <a:spLocks noGrp="1"/>
          </p:cNvSpPr>
          <p:nvPr>
            <p:ph type="sldNum" sz="quarter" idx="12"/>
          </p:nvPr>
        </p:nvSpPr>
        <p:spPr/>
        <p:txBody>
          <a:bodyPr/>
          <a:lstStyle/>
          <a:p>
            <a:fld id="{A4942799-31AF-4FF8-9D79-C1A3E01FB207}" type="slidenum">
              <a:rPr lang="en-US" noProof="0" smtClean="0"/>
              <a:t>16</a:t>
            </a:fld>
            <a:endParaRPr lang="en-US"/>
          </a:p>
        </p:txBody>
      </p:sp>
      <p:pic>
        <p:nvPicPr>
          <p:cNvPr id="7" name="Picture 6" descr="A calendar with text and cartoon characters&#10;&#10;Description automatically generated">
            <a:extLst>
              <a:ext uri="{FF2B5EF4-FFF2-40B4-BE49-F238E27FC236}">
                <a16:creationId xmlns:a16="http://schemas.microsoft.com/office/drawing/2014/main" id="{D93BEBF6-4F3E-16D4-F8E8-EF2418C35355}"/>
              </a:ext>
            </a:extLst>
          </p:cNvPr>
          <p:cNvPicPr>
            <a:picLocks noChangeAspect="1"/>
          </p:cNvPicPr>
          <p:nvPr/>
        </p:nvPicPr>
        <p:blipFill>
          <a:blip r:embed="rId4"/>
          <a:stretch>
            <a:fillRect/>
          </a:stretch>
        </p:blipFill>
        <p:spPr>
          <a:xfrm>
            <a:off x="5002590" y="735828"/>
            <a:ext cx="2743200" cy="3644630"/>
          </a:xfrm>
          <a:prstGeom prst="rect">
            <a:avLst/>
          </a:prstGeom>
        </p:spPr>
      </p:pic>
      <p:pic>
        <p:nvPicPr>
          <p:cNvPr id="8" name="Picture 7" descr="A calendar with text and numbers&#10;&#10;Description automatically generated">
            <a:extLst>
              <a:ext uri="{FF2B5EF4-FFF2-40B4-BE49-F238E27FC236}">
                <a16:creationId xmlns:a16="http://schemas.microsoft.com/office/drawing/2014/main" id="{FD2750F6-9CEA-731D-86E3-C515A197146B}"/>
              </a:ext>
            </a:extLst>
          </p:cNvPr>
          <p:cNvPicPr>
            <a:picLocks noChangeAspect="1"/>
          </p:cNvPicPr>
          <p:nvPr/>
        </p:nvPicPr>
        <p:blipFill>
          <a:blip r:embed="rId5"/>
          <a:stretch>
            <a:fillRect/>
          </a:stretch>
        </p:blipFill>
        <p:spPr>
          <a:xfrm>
            <a:off x="8413448" y="2400712"/>
            <a:ext cx="2743200" cy="3628956"/>
          </a:xfrm>
          <a:prstGeom prst="rect">
            <a:avLst/>
          </a:prstGeom>
        </p:spPr>
      </p:pic>
      <p:sp>
        <p:nvSpPr>
          <p:cNvPr id="4" name="Rectangle 3">
            <a:extLst>
              <a:ext uri="{FF2B5EF4-FFF2-40B4-BE49-F238E27FC236}">
                <a16:creationId xmlns:a16="http://schemas.microsoft.com/office/drawing/2014/main" id="{C847D1AC-12CA-7C02-978F-AA4B472B6714}"/>
              </a:ext>
            </a:extLst>
          </p:cNvPr>
          <p:cNvSpPr/>
          <p:nvPr/>
        </p:nvSpPr>
        <p:spPr>
          <a:xfrm>
            <a:off x="6029739" y="1755912"/>
            <a:ext cx="977347" cy="1822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BEB410-A891-020F-ABDA-ED529CF37A55}"/>
              </a:ext>
            </a:extLst>
          </p:cNvPr>
          <p:cNvSpPr/>
          <p:nvPr/>
        </p:nvSpPr>
        <p:spPr>
          <a:xfrm>
            <a:off x="9298608" y="3125303"/>
            <a:ext cx="1076738" cy="292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797810"/>
      </p:ext>
    </p:extLst>
  </p:cSld>
  <p:clrMapOvr>
    <a:masterClrMapping/>
  </p:clrMapOvr>
  <p:transition spd="slow" advClick="0" advTm="5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a:extLst>
              <a:ext uri="{FF2B5EF4-FFF2-40B4-BE49-F238E27FC236}">
                <a16:creationId xmlns:a16="http://schemas.microsoft.com/office/drawing/2014/main" id="{F59E4F68-9727-475C-8DA4-3297499AB365}"/>
              </a:ext>
            </a:extLst>
          </p:cNvPr>
          <p:cNvSpPr txBox="1">
            <a:spLocks noChangeArrowheads="1"/>
          </p:cNvSpPr>
          <p:nvPr/>
        </p:nvSpPr>
        <p:spPr bwMode="auto">
          <a:xfrm>
            <a:off x="220717" y="5099649"/>
            <a:ext cx="46560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3200">
                <a:solidFill>
                  <a:schemeClr val="tx1"/>
                </a:solidFill>
                <a:latin typeface="Arial" panose="020B0604020202020204" pitchFamily="34" charset="0"/>
              </a:defRPr>
            </a:lvl1pPr>
            <a:lvl2pPr marL="742950" indent="-285750">
              <a:spcBef>
                <a:spcPct val="20000"/>
              </a:spcBef>
              <a:buClr>
                <a:srgbClr val="FF0000"/>
              </a:buClr>
              <a:buChar char="–"/>
              <a:defRPr sz="2800">
                <a:solidFill>
                  <a:schemeClr val="tx1"/>
                </a:solidFill>
                <a:latin typeface="Arial" panose="020B0604020202020204" pitchFamily="34" charset="0"/>
              </a:defRPr>
            </a:lvl2pPr>
            <a:lvl3pPr marL="1143000" indent="-228600">
              <a:spcBef>
                <a:spcPct val="20000"/>
              </a:spcBef>
              <a:buClr>
                <a:srgbClr val="FF0000"/>
              </a:buClr>
              <a:buChar char="•"/>
              <a:defRPr sz="2400">
                <a:solidFill>
                  <a:schemeClr val="tx1"/>
                </a:solidFill>
                <a:latin typeface="Arial" panose="020B0604020202020204" pitchFamily="34" charset="0"/>
              </a:defRPr>
            </a:lvl3pPr>
            <a:lvl4pPr marL="1600200" indent="-228600">
              <a:spcBef>
                <a:spcPct val="20000"/>
              </a:spcBef>
              <a:buClr>
                <a:srgbClr val="FF0000"/>
              </a:buClr>
              <a:buChar char="–"/>
              <a:defRPr sz="2000">
                <a:solidFill>
                  <a:schemeClr val="tx1"/>
                </a:solidFill>
                <a:latin typeface="Arial" panose="020B0604020202020204" pitchFamily="34" charset="0"/>
              </a:defRPr>
            </a:lvl4pPr>
            <a:lvl5pPr marL="2057400" indent="-228600">
              <a:spcBef>
                <a:spcPct val="20000"/>
              </a:spcBef>
              <a:buClr>
                <a:srgbClr val="FF00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tx1"/>
                </a:solidFill>
                <a:latin typeface="Arial" panose="020B0604020202020204" pitchFamily="34" charset="0"/>
              </a:defRPr>
            </a:lvl9pPr>
          </a:lstStyle>
          <a:p>
            <a:pPr algn="ctr" eaLnBrk="1" hangingPunct="1">
              <a:spcBef>
                <a:spcPts val="0"/>
              </a:spcBef>
              <a:buClrTx/>
              <a:buFontTx/>
              <a:buNone/>
            </a:pPr>
            <a:r>
              <a:rPr lang="en-US" altLang="en-US" sz="4000" b="1">
                <a:solidFill>
                  <a:srgbClr val="6D0000"/>
                </a:solidFill>
                <a:latin typeface="+mj-lt"/>
                <a:cs typeface="Times New Roman" panose="02020603050405020304" pitchFamily="18" charset="0"/>
              </a:rPr>
              <a:t>First Grade </a:t>
            </a:r>
          </a:p>
          <a:p>
            <a:pPr algn="ctr" eaLnBrk="1" hangingPunct="1">
              <a:spcBef>
                <a:spcPts val="0"/>
              </a:spcBef>
              <a:buClrTx/>
              <a:buFontTx/>
              <a:buNone/>
            </a:pPr>
            <a:r>
              <a:rPr lang="en-US" altLang="en-US" sz="4000" b="1">
                <a:solidFill>
                  <a:srgbClr val="6D0000"/>
                </a:solidFill>
                <a:latin typeface="+mj-lt"/>
                <a:cs typeface="Times New Roman" panose="02020603050405020304" pitchFamily="18" charset="0"/>
              </a:rPr>
              <a:t>Home Reading</a:t>
            </a:r>
          </a:p>
        </p:txBody>
      </p:sp>
      <p:sp>
        <p:nvSpPr>
          <p:cNvPr id="8" name="TextBox 7">
            <a:extLst>
              <a:ext uri="{FF2B5EF4-FFF2-40B4-BE49-F238E27FC236}">
                <a16:creationId xmlns:a16="http://schemas.microsoft.com/office/drawing/2014/main" id="{082E6A76-135C-47E1-A4ED-E0D96233682F}"/>
              </a:ext>
            </a:extLst>
          </p:cNvPr>
          <p:cNvSpPr txBox="1"/>
          <p:nvPr/>
        </p:nvSpPr>
        <p:spPr>
          <a:xfrm>
            <a:off x="409046" y="300534"/>
            <a:ext cx="4039586" cy="1323439"/>
          </a:xfrm>
          <a:prstGeom prst="rect">
            <a:avLst/>
          </a:prstGeom>
          <a:noFill/>
        </p:spPr>
        <p:txBody>
          <a:bodyPr wrap="square" rtlCol="0">
            <a:spAutoFit/>
          </a:bodyPr>
          <a:lstStyle/>
          <a:p>
            <a:pPr algn="ctr"/>
            <a:r>
              <a:rPr lang="en-US" sz="4000">
                <a:solidFill>
                  <a:schemeClr val="bg1"/>
                </a:solidFill>
              </a:rPr>
              <a:t>Home Reading Practice</a:t>
            </a:r>
          </a:p>
        </p:txBody>
      </p:sp>
      <p:pic>
        <p:nvPicPr>
          <p:cNvPr id="9" name="Picture 8">
            <a:extLst>
              <a:ext uri="{FF2B5EF4-FFF2-40B4-BE49-F238E27FC236}">
                <a16:creationId xmlns:a16="http://schemas.microsoft.com/office/drawing/2014/main" id="{8A0B8D60-ADD2-460A-8951-53114CC80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5025" y="2677278"/>
            <a:ext cx="3427468" cy="22869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04DEC806-28B2-4E36-B82E-D376A853F6AC}"/>
              </a:ext>
            </a:extLst>
          </p:cNvPr>
          <p:cNvPicPr>
            <a:picLocks noChangeAspect="1"/>
          </p:cNvPicPr>
          <p:nvPr/>
        </p:nvPicPr>
        <p:blipFill>
          <a:blip r:embed="rId4"/>
          <a:stretch>
            <a:fillRect/>
          </a:stretch>
        </p:blipFill>
        <p:spPr>
          <a:xfrm>
            <a:off x="5241985" y="226828"/>
            <a:ext cx="5776821" cy="6203061"/>
          </a:xfrm>
          <a:prstGeom prst="rect">
            <a:avLst/>
          </a:prstGeom>
        </p:spPr>
      </p:pic>
      <p:sp>
        <p:nvSpPr>
          <p:cNvPr id="2" name="Slide Number Placeholder 1">
            <a:extLst>
              <a:ext uri="{FF2B5EF4-FFF2-40B4-BE49-F238E27FC236}">
                <a16:creationId xmlns:a16="http://schemas.microsoft.com/office/drawing/2014/main" id="{0B45D6E6-985A-D2F7-3324-62B48D03281B}"/>
              </a:ext>
            </a:extLst>
          </p:cNvPr>
          <p:cNvSpPr>
            <a:spLocks noGrp="1"/>
          </p:cNvSpPr>
          <p:nvPr>
            <p:ph type="sldNum" sz="quarter" idx="12"/>
          </p:nvPr>
        </p:nvSpPr>
        <p:spPr/>
        <p:txBody>
          <a:bodyPr/>
          <a:lstStyle/>
          <a:p>
            <a:fld id="{A4942799-31AF-4FF8-9D79-C1A3E01FB207}" type="slidenum">
              <a:rPr lang="en-US" noProof="0" smtClean="0"/>
              <a:t>17</a:t>
            </a:fld>
            <a:endParaRPr lang="en-US"/>
          </a:p>
        </p:txBody>
      </p:sp>
      <p:sp>
        <p:nvSpPr>
          <p:cNvPr id="4" name="Footer Placeholder 3">
            <a:extLst>
              <a:ext uri="{FF2B5EF4-FFF2-40B4-BE49-F238E27FC236}">
                <a16:creationId xmlns:a16="http://schemas.microsoft.com/office/drawing/2014/main" id="{8C45C222-D98B-96FE-DA14-FD981C642067}"/>
              </a:ext>
            </a:extLst>
          </p:cNvPr>
          <p:cNvSpPr>
            <a:spLocks noGrp="1"/>
          </p:cNvSpPr>
          <p:nvPr>
            <p:ph type="ftr" sz="quarter" idx="11"/>
          </p:nvPr>
        </p:nvSpPr>
        <p:spPr/>
        <p:txBody>
          <a:bodyPr/>
          <a:lstStyle/>
          <a:p>
            <a:endParaRPr lang="en-US"/>
          </a:p>
        </p:txBody>
      </p:sp>
    </p:spTree>
  </p:cSld>
  <p:clrMapOvr>
    <a:masterClrMapping/>
  </p:clrMapOvr>
  <p:transition spd="slow" advClick="0" advTm="5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AA76D-BBD4-408F-B754-BD3499330FBF}"/>
              </a:ext>
            </a:extLst>
          </p:cNvPr>
          <p:cNvSpPr>
            <a:spLocks noGrp="1"/>
          </p:cNvSpPr>
          <p:nvPr>
            <p:ph type="title"/>
          </p:nvPr>
        </p:nvSpPr>
        <p:spPr>
          <a:xfrm>
            <a:off x="1172606" y="368913"/>
            <a:ext cx="10571998" cy="970450"/>
          </a:xfrm>
        </p:spPr>
        <p:txBody>
          <a:bodyPr/>
          <a:lstStyle/>
          <a:p>
            <a:pPr algn="ctr"/>
            <a:r>
              <a:rPr lang="en-US"/>
              <a:t>The Power of Praise and Encouragement</a:t>
            </a:r>
          </a:p>
        </p:txBody>
      </p:sp>
      <p:sp>
        <p:nvSpPr>
          <p:cNvPr id="6" name="Content Placeholder 5">
            <a:extLst>
              <a:ext uri="{FF2B5EF4-FFF2-40B4-BE49-F238E27FC236}">
                <a16:creationId xmlns:a16="http://schemas.microsoft.com/office/drawing/2014/main" id="{B3844B48-63E6-477A-AA53-4877D99FB058}"/>
              </a:ext>
            </a:extLst>
          </p:cNvPr>
          <p:cNvSpPr>
            <a:spLocks noGrp="1"/>
          </p:cNvSpPr>
          <p:nvPr>
            <p:ph sz="half" idx="2"/>
          </p:nvPr>
        </p:nvSpPr>
        <p:spPr>
          <a:xfrm>
            <a:off x="480847" y="1828800"/>
            <a:ext cx="11955517" cy="4918841"/>
          </a:xfrm>
        </p:spPr>
        <p:txBody>
          <a:bodyPr>
            <a:normAutofit/>
          </a:bodyPr>
          <a:lstStyle/>
          <a:p>
            <a:pPr fontAlgn="base">
              <a:spcBef>
                <a:spcPts val="0"/>
              </a:spcBef>
              <a:spcAft>
                <a:spcPts val="1800"/>
              </a:spcAft>
            </a:pPr>
            <a:r>
              <a:rPr lang="en-US" b="1"/>
              <a:t>“I know this is hard for you. Thank you for doing your best.”</a:t>
            </a:r>
            <a:r>
              <a:rPr lang="en-US"/>
              <a:t>​</a:t>
            </a:r>
          </a:p>
          <a:p>
            <a:pPr fontAlgn="base">
              <a:spcBef>
                <a:spcPts val="0"/>
              </a:spcBef>
              <a:spcAft>
                <a:spcPts val="1800"/>
              </a:spcAft>
            </a:pPr>
            <a:r>
              <a:rPr lang="en-US" b="1"/>
              <a:t>“I like the effort you put into reading with me.”</a:t>
            </a:r>
            <a:r>
              <a:rPr lang="en-US"/>
              <a:t>​</a:t>
            </a:r>
          </a:p>
          <a:p>
            <a:pPr fontAlgn="base">
              <a:spcBef>
                <a:spcPts val="0"/>
              </a:spcBef>
              <a:spcAft>
                <a:spcPts val="1800"/>
              </a:spcAft>
            </a:pPr>
            <a:r>
              <a:rPr lang="en-US" b="1"/>
              <a:t>“I appreciate the way you listened to the story.”</a:t>
            </a:r>
          </a:p>
          <a:p>
            <a:pPr fontAlgn="base">
              <a:spcBef>
                <a:spcPts val="0"/>
              </a:spcBef>
              <a:spcAft>
                <a:spcPts val="1800"/>
              </a:spcAft>
            </a:pPr>
            <a:r>
              <a:rPr lang="en-US" b="1"/>
              <a:t>“That was great expression! You</a:t>
            </a:r>
            <a:r>
              <a:rPr lang="en-US"/>
              <a:t>​</a:t>
            </a:r>
            <a:r>
              <a:rPr lang="en-US" b="1"/>
              <a:t> sounded like a real performer.”</a:t>
            </a:r>
            <a:endParaRPr lang="en-US"/>
          </a:p>
          <a:p>
            <a:pPr fontAlgn="base">
              <a:spcBef>
                <a:spcPts val="0"/>
              </a:spcBef>
              <a:spcAft>
                <a:spcPts val="1800"/>
              </a:spcAft>
            </a:pPr>
            <a:r>
              <a:rPr lang="en-US" b="1"/>
              <a:t>“I like the way you stopped at the</a:t>
            </a:r>
            <a:r>
              <a:rPr lang="en-US"/>
              <a:t>​</a:t>
            </a:r>
            <a:r>
              <a:rPr lang="en-US" b="1"/>
              <a:t> periods.”</a:t>
            </a:r>
            <a:r>
              <a:rPr lang="en-US"/>
              <a:t>​</a:t>
            </a:r>
          </a:p>
          <a:p>
            <a:pPr fontAlgn="base">
              <a:spcBef>
                <a:spcPts val="0"/>
              </a:spcBef>
              <a:spcAft>
                <a:spcPts val="1800"/>
              </a:spcAft>
            </a:pPr>
            <a:r>
              <a:rPr lang="en-US" b="1"/>
              <a:t>“You did a good job stretching </a:t>
            </a:r>
            <a:r>
              <a:rPr lang="en-US"/>
              <a:t>​</a:t>
            </a:r>
            <a:r>
              <a:rPr lang="en-US" b="1"/>
              <a:t>out the sounds in that word.”</a:t>
            </a:r>
            <a:endParaRPr lang="en-US"/>
          </a:p>
        </p:txBody>
      </p:sp>
      <p:sp>
        <p:nvSpPr>
          <p:cNvPr id="2" name="Slide Number Placeholder 1">
            <a:extLst>
              <a:ext uri="{FF2B5EF4-FFF2-40B4-BE49-F238E27FC236}">
                <a16:creationId xmlns:a16="http://schemas.microsoft.com/office/drawing/2014/main" id="{3C3F1112-AC2E-45A2-70C1-BFFC8BFE6CDF}"/>
              </a:ext>
            </a:extLst>
          </p:cNvPr>
          <p:cNvSpPr>
            <a:spLocks noGrp="1"/>
          </p:cNvSpPr>
          <p:nvPr>
            <p:ph type="sldNum" sz="quarter" idx="12"/>
          </p:nvPr>
        </p:nvSpPr>
        <p:spPr/>
        <p:txBody>
          <a:bodyPr/>
          <a:lstStyle/>
          <a:p>
            <a:fld id="{A4942799-31AF-4FF8-9D79-C1A3E01FB207}" type="slidenum">
              <a:rPr lang="en-US" noProof="0" smtClean="0"/>
              <a:t>18</a:t>
            </a:fld>
            <a:endParaRPr lang="en-US"/>
          </a:p>
        </p:txBody>
      </p:sp>
    </p:spTree>
    <p:extLst>
      <p:ext uri="{BB962C8B-B14F-4D97-AF65-F5344CB8AC3E}">
        <p14:creationId xmlns:p14="http://schemas.microsoft.com/office/powerpoint/2010/main" val="2555650010"/>
      </p:ext>
    </p:extLst>
  </p:cSld>
  <p:clrMapOvr>
    <a:masterClrMapping/>
  </p:clrMapOvr>
  <p:transition spd="slow" advClick="0" advTm="5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157985-91DD-4F97-891F-89DE3FC6BE9B}"/>
              </a:ext>
            </a:extLst>
          </p:cNvPr>
          <p:cNvSpPr>
            <a:spLocks noGrp="1"/>
          </p:cNvSpPr>
          <p:nvPr>
            <p:ph type="title"/>
          </p:nvPr>
        </p:nvSpPr>
        <p:spPr>
          <a:xfrm>
            <a:off x="6632696" y="359551"/>
            <a:ext cx="5114017" cy="1139895"/>
          </a:xfrm>
        </p:spPr>
        <p:txBody>
          <a:bodyPr/>
          <a:lstStyle/>
          <a:p>
            <a:r>
              <a:rPr lang="en-US"/>
              <a:t>Reading aloud…</a:t>
            </a:r>
          </a:p>
        </p:txBody>
      </p:sp>
      <p:graphicFrame>
        <p:nvGraphicFramePr>
          <p:cNvPr id="5" name="Content Placeholder 2">
            <a:extLst>
              <a:ext uri="{FF2B5EF4-FFF2-40B4-BE49-F238E27FC236}">
                <a16:creationId xmlns:a16="http://schemas.microsoft.com/office/drawing/2014/main" id="{998CB723-A2D3-46B3-892C-C6AEE1C08BB1}"/>
              </a:ext>
            </a:extLst>
          </p:cNvPr>
          <p:cNvGraphicFramePr>
            <a:graphicFrameLocks noGrp="1"/>
          </p:cNvGraphicFramePr>
          <p:nvPr>
            <p:ph sz="half" idx="2"/>
            <p:extLst>
              <p:ext uri="{D42A27DB-BD31-4B8C-83A1-F6EECF244321}">
                <p14:modId xmlns:p14="http://schemas.microsoft.com/office/powerpoint/2010/main" val="3057110540"/>
              </p:ext>
            </p:extLst>
          </p:nvPr>
        </p:nvGraphicFramePr>
        <p:xfrm>
          <a:off x="6354563" y="2222287"/>
          <a:ext cx="5553071" cy="36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E6F95DF-20BC-4A14-976C-48F6866F086E}"/>
              </a:ext>
            </a:extLst>
          </p:cNvPr>
          <p:cNvSpPr/>
          <p:nvPr/>
        </p:nvSpPr>
        <p:spPr>
          <a:xfrm>
            <a:off x="7316420" y="6129117"/>
            <a:ext cx="2635658" cy="369332"/>
          </a:xfrm>
          <a:prstGeom prst="rect">
            <a:avLst/>
          </a:prstGeom>
        </p:spPr>
        <p:txBody>
          <a:bodyPr wrap="none">
            <a:spAutoFit/>
          </a:bodyPr>
          <a:lstStyle/>
          <a:p>
            <a:r>
              <a:rPr lang="en-US">
                <a:solidFill>
                  <a:srgbClr val="6D0000"/>
                </a:solidFill>
                <a:hlinkClick r:id="rId8">
                  <a:extLst>
                    <a:ext uri="{A12FA001-AC4F-418D-AE19-62706E023703}">
                      <ahyp:hlinkClr xmlns:ahyp="http://schemas.microsoft.com/office/drawing/2018/hyperlinkcolor" val="tx"/>
                    </a:ext>
                  </a:extLst>
                </a:hlinkClick>
              </a:rPr>
              <a:t>http://readaloud.org/</a:t>
            </a:r>
            <a:endParaRPr lang="en-US">
              <a:solidFill>
                <a:srgbClr val="6D0000"/>
              </a:solidFill>
            </a:endParaRPr>
          </a:p>
        </p:txBody>
      </p:sp>
      <p:pic>
        <p:nvPicPr>
          <p:cNvPr id="7" name="Picture 6">
            <a:extLst>
              <a:ext uri="{FF2B5EF4-FFF2-40B4-BE49-F238E27FC236}">
                <a16:creationId xmlns:a16="http://schemas.microsoft.com/office/drawing/2014/main" id="{CC911327-C4C7-4C4C-8D6C-B6B9C2AF9D5D}"/>
              </a:ext>
            </a:extLst>
          </p:cNvPr>
          <p:cNvPicPr>
            <a:picLocks noChangeAspect="1"/>
          </p:cNvPicPr>
          <p:nvPr/>
        </p:nvPicPr>
        <p:blipFill>
          <a:blip r:embed="rId9"/>
          <a:stretch>
            <a:fillRect/>
          </a:stretch>
        </p:blipFill>
        <p:spPr>
          <a:xfrm>
            <a:off x="451514" y="-94669"/>
            <a:ext cx="5466807" cy="7284802"/>
          </a:xfrm>
          <a:prstGeom prst="rect">
            <a:avLst/>
          </a:prstGeom>
        </p:spPr>
      </p:pic>
      <p:sp>
        <p:nvSpPr>
          <p:cNvPr id="57" name="Slide Number Placeholder 56">
            <a:extLst>
              <a:ext uri="{FF2B5EF4-FFF2-40B4-BE49-F238E27FC236}">
                <a16:creationId xmlns:a16="http://schemas.microsoft.com/office/drawing/2014/main" id="{6A3C0D45-AB22-9C64-B8B5-8E862A0381BF}"/>
              </a:ext>
            </a:extLst>
          </p:cNvPr>
          <p:cNvSpPr>
            <a:spLocks noGrp="1"/>
          </p:cNvSpPr>
          <p:nvPr>
            <p:ph type="sldNum" sz="quarter" idx="12"/>
          </p:nvPr>
        </p:nvSpPr>
        <p:spPr/>
        <p:txBody>
          <a:bodyPr/>
          <a:lstStyle/>
          <a:p>
            <a:fld id="{A4942799-31AF-4FF8-9D79-C1A3E01FB207}" type="slidenum">
              <a:rPr lang="en-US" noProof="0" smtClean="0"/>
              <a:t>19</a:t>
            </a:fld>
            <a:endParaRPr lang="en-US"/>
          </a:p>
        </p:txBody>
      </p:sp>
    </p:spTree>
    <p:extLst>
      <p:ext uri="{BB962C8B-B14F-4D97-AF65-F5344CB8AC3E}">
        <p14:creationId xmlns:p14="http://schemas.microsoft.com/office/powerpoint/2010/main" val="2991561602"/>
      </p:ext>
    </p:extLst>
  </p:cSld>
  <p:clrMapOvr>
    <a:masterClrMapping/>
  </p:clrMapOvr>
  <p:transition spd="slow" advClick="0"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451514" y="375313"/>
            <a:ext cx="5114017" cy="1139895"/>
          </a:xfrm>
          <a:prstGeom prst="rect">
            <a:avLst/>
          </a:prstGeom>
          <a:effectLst/>
        </p:spPr>
        <p:txBody>
          <a:bodyPr anchor="ctr">
            <a:normAutofit/>
          </a:bodyPr>
          <a:lstStyle/>
          <a:p>
            <a:r>
              <a:rPr lang="en-US" sz="4400"/>
              <a:t>What is Title 1?</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quarter" idx="13"/>
          </p:nvPr>
        </p:nvSpPr>
        <p:spPr>
          <a:xfrm>
            <a:off x="451514" y="2388356"/>
            <a:ext cx="10971859" cy="3966357"/>
          </a:xfrm>
          <a:prstGeom prst="rect">
            <a:avLst/>
          </a:prstGeom>
          <a:effectLst/>
        </p:spPr>
        <p:txBody>
          <a:bodyPr anchor="t">
            <a:normAutofit/>
          </a:bodyPr>
          <a:lstStyle/>
          <a:p>
            <a:r>
              <a:rPr lang="en-US" altLang="en-US"/>
              <a:t>Title I provides federal funding to schools to help students who demonstrate academic needs and are at most risk of falling behind.</a:t>
            </a:r>
          </a:p>
          <a:p>
            <a:pPr marL="0" indent="0">
              <a:buNone/>
            </a:pPr>
            <a:endParaRPr lang="en-US" altLang="en-US" sz="1000"/>
          </a:p>
          <a:p>
            <a:r>
              <a:rPr lang="en-US" altLang="en-US"/>
              <a:t>Title I school designation is based on the percentage of students receiving free/reduced lunch.</a:t>
            </a:r>
          </a:p>
          <a:p>
            <a:endParaRPr lang="en-US" altLang="en-US" sz="1000"/>
          </a:p>
          <a:p>
            <a:r>
              <a:rPr lang="en-US" altLang="en-US"/>
              <a:t>Title 1 designation may change from year to year, however services across our elementary schools do not. </a:t>
            </a:r>
          </a:p>
        </p:txBody>
      </p:sp>
      <p:pic>
        <p:nvPicPr>
          <p:cNvPr id="8" name="Picture 2" descr="Image result for tredyffrin easttown school district">
            <a:extLst>
              <a:ext uri="{FF2B5EF4-FFF2-40B4-BE49-F238E27FC236}">
                <a16:creationId xmlns:a16="http://schemas.microsoft.com/office/drawing/2014/main" id="{D4F1C4B0-18B8-499E-8FCE-E0658D4DE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563" y="71807"/>
            <a:ext cx="1751253" cy="17512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85B5948-E86F-2CF9-AB7C-81093DE58091}"/>
              </a:ext>
            </a:extLst>
          </p:cNvPr>
          <p:cNvSpPr>
            <a:spLocks noGrp="1"/>
          </p:cNvSpPr>
          <p:nvPr>
            <p:ph type="sldNum" sz="quarter" idx="16"/>
          </p:nvPr>
        </p:nvSpPr>
        <p:spPr/>
        <p:txBody>
          <a:bodyPr/>
          <a:lstStyle/>
          <a:p>
            <a:fld id="{A4942799-31AF-4FF8-9D79-C1A3E01FB207}" type="slidenum">
              <a:rPr lang="en-US" noProof="0" smtClean="0"/>
              <a:t>2</a:t>
            </a:fld>
            <a:endParaRPr lang="en-US"/>
          </a:p>
        </p:txBody>
      </p:sp>
    </p:spTree>
    <p:extLst>
      <p:ext uri="{BB962C8B-B14F-4D97-AF65-F5344CB8AC3E}">
        <p14:creationId xmlns:p14="http://schemas.microsoft.com/office/powerpoint/2010/main" val="2131043727"/>
      </p:ext>
    </p:extLst>
  </p:cSld>
  <p:clrMapOvr>
    <a:masterClrMapping/>
  </p:clrMapOvr>
  <p:transition spd="slow" advClick="0" advTm="5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8B3A-1B77-4A65-8613-F161409A1464}"/>
              </a:ext>
            </a:extLst>
          </p:cNvPr>
          <p:cNvSpPr>
            <a:spLocks noGrp="1"/>
          </p:cNvSpPr>
          <p:nvPr>
            <p:ph type="title"/>
          </p:nvPr>
        </p:nvSpPr>
        <p:spPr/>
        <p:txBody>
          <a:bodyPr/>
          <a:lstStyle/>
          <a:p>
            <a:pPr algn="ctr"/>
            <a:r>
              <a:rPr lang="en-US" sz="4400"/>
              <a:t>Elementary School Break Out</a:t>
            </a:r>
          </a:p>
        </p:txBody>
      </p:sp>
      <p:sp>
        <p:nvSpPr>
          <p:cNvPr id="3" name="Content Placeholder 2">
            <a:extLst>
              <a:ext uri="{FF2B5EF4-FFF2-40B4-BE49-F238E27FC236}">
                <a16:creationId xmlns:a16="http://schemas.microsoft.com/office/drawing/2014/main" id="{67473AE1-D181-464B-849E-E63CB75CFCAF}"/>
              </a:ext>
            </a:extLst>
          </p:cNvPr>
          <p:cNvSpPr>
            <a:spLocks noGrp="1"/>
          </p:cNvSpPr>
          <p:nvPr>
            <p:ph sz="half" idx="2"/>
          </p:nvPr>
        </p:nvSpPr>
        <p:spPr>
          <a:xfrm>
            <a:off x="1860878" y="2222287"/>
            <a:ext cx="9521120" cy="3638764"/>
          </a:xfrm>
        </p:spPr>
        <p:txBody>
          <a:bodyPr>
            <a:normAutofit/>
          </a:bodyPr>
          <a:lstStyle/>
          <a:p>
            <a:r>
              <a:rPr lang="en-US" sz="3200" b="1">
                <a:solidFill>
                  <a:srgbClr val="6D0000"/>
                </a:solidFill>
              </a:rPr>
              <a:t>Beaumont      Room 116</a:t>
            </a:r>
          </a:p>
          <a:p>
            <a:r>
              <a:rPr lang="en-US" sz="3200" b="1">
                <a:solidFill>
                  <a:srgbClr val="6D0000"/>
                </a:solidFill>
              </a:rPr>
              <a:t>Devon       Room 102</a:t>
            </a:r>
          </a:p>
          <a:p>
            <a:r>
              <a:rPr lang="en-US" sz="3200" b="1">
                <a:solidFill>
                  <a:srgbClr val="6D0000"/>
                </a:solidFill>
              </a:rPr>
              <a:t>Hillside      Room 103</a:t>
            </a:r>
          </a:p>
          <a:p>
            <a:r>
              <a:rPr lang="en-US" sz="3200" b="1">
                <a:solidFill>
                  <a:srgbClr val="6D0000"/>
                </a:solidFill>
              </a:rPr>
              <a:t>Valley Forge            Room 104</a:t>
            </a:r>
            <a:endParaRPr lang="en-US" sz="3200" b="1">
              <a:solidFill>
                <a:srgbClr val="6D0000"/>
              </a:solidFill>
              <a:ea typeface="+mn-lt"/>
              <a:cs typeface="+mn-lt"/>
            </a:endParaRPr>
          </a:p>
          <a:p>
            <a:r>
              <a:rPr lang="en-US" sz="3200" b="1">
                <a:solidFill>
                  <a:srgbClr val="6D0000"/>
                </a:solidFill>
                <a:ea typeface="+mn-lt"/>
                <a:cs typeface="+mn-lt"/>
              </a:rPr>
              <a:t>New Eagle               Room 105</a:t>
            </a:r>
            <a:endParaRPr lang="en-US" sz="3200" b="1">
              <a:solidFill>
                <a:srgbClr val="6D0000"/>
              </a:solidFill>
            </a:endParaRPr>
          </a:p>
        </p:txBody>
      </p:sp>
      <p:sp>
        <p:nvSpPr>
          <p:cNvPr id="4" name="Slide Number Placeholder 3">
            <a:extLst>
              <a:ext uri="{FF2B5EF4-FFF2-40B4-BE49-F238E27FC236}">
                <a16:creationId xmlns:a16="http://schemas.microsoft.com/office/drawing/2014/main" id="{693942D4-D034-6B4E-372D-F3823856944D}"/>
              </a:ext>
            </a:extLst>
          </p:cNvPr>
          <p:cNvSpPr>
            <a:spLocks noGrp="1"/>
          </p:cNvSpPr>
          <p:nvPr>
            <p:ph type="sldNum" sz="quarter" idx="12"/>
          </p:nvPr>
        </p:nvSpPr>
        <p:spPr/>
        <p:txBody>
          <a:bodyPr/>
          <a:lstStyle/>
          <a:p>
            <a:fld id="{A4942799-31AF-4FF8-9D79-C1A3E01FB207}" type="slidenum">
              <a:rPr lang="en-US" noProof="0" smtClean="0"/>
              <a:t>20</a:t>
            </a:fld>
            <a:endParaRPr lang="en-US"/>
          </a:p>
        </p:txBody>
      </p:sp>
      <p:sp>
        <p:nvSpPr>
          <p:cNvPr id="5" name="Footer Placeholder 4">
            <a:extLst>
              <a:ext uri="{FF2B5EF4-FFF2-40B4-BE49-F238E27FC236}">
                <a16:creationId xmlns:a16="http://schemas.microsoft.com/office/drawing/2014/main" id="{17AA6119-4540-BF45-FD65-B16CAFE04C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3031047"/>
      </p:ext>
    </p:extLst>
  </p:cSld>
  <p:clrMapOvr>
    <a:masterClrMapping/>
  </p:clrMapOvr>
  <p:transition spd="slow" advClick="0" advTm="5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redyffrin easttown school district">
            <a:extLst>
              <a:ext uri="{FF2B5EF4-FFF2-40B4-BE49-F238E27FC236}">
                <a16:creationId xmlns:a16="http://schemas.microsoft.com/office/drawing/2014/main" id="{7BC32C13-C2C9-48E8-A956-459D42761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9537" y="4947496"/>
            <a:ext cx="1751253" cy="175125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DA7EC95-D971-4A86-9927-619CED5AB4B2}"/>
              </a:ext>
            </a:extLst>
          </p:cNvPr>
          <p:cNvSpPr>
            <a:spLocks noGrp="1"/>
          </p:cNvSpPr>
          <p:nvPr>
            <p:ph type="title"/>
          </p:nvPr>
        </p:nvSpPr>
        <p:spPr>
          <a:xfrm>
            <a:off x="1791954" y="4978435"/>
            <a:ext cx="8437583" cy="1426004"/>
          </a:xfrm>
        </p:spPr>
        <p:txBody>
          <a:bodyPr>
            <a:normAutofit fontScale="90000"/>
          </a:bodyPr>
          <a:lstStyle/>
          <a:p>
            <a:pPr algn="l"/>
            <a:r>
              <a:rPr lang="en-US" sz="3600"/>
              <a:t>Strategically designed, data driven instruction tailored for individual students.</a:t>
            </a:r>
            <a:r>
              <a:rPr lang="en-US"/>
              <a:t> </a:t>
            </a:r>
          </a:p>
        </p:txBody>
      </p:sp>
      <p:sp>
        <p:nvSpPr>
          <p:cNvPr id="9" name="Content Placeholder 8">
            <a:extLst>
              <a:ext uri="{FF2B5EF4-FFF2-40B4-BE49-F238E27FC236}">
                <a16:creationId xmlns:a16="http://schemas.microsoft.com/office/drawing/2014/main" id="{D7442235-8F25-4E4C-8750-8CC8C44313AD}"/>
              </a:ext>
            </a:extLst>
          </p:cNvPr>
          <p:cNvSpPr>
            <a:spLocks noGrp="1"/>
          </p:cNvSpPr>
          <p:nvPr>
            <p:ph sz="quarter" idx="14"/>
          </p:nvPr>
        </p:nvSpPr>
        <p:spPr/>
        <p:txBody>
          <a:bodyPr/>
          <a:lstStyle/>
          <a:p>
            <a:pPr marL="0" indent="0" algn="ctr">
              <a:buFont typeface="Arial" panose="020B0604020202020204" pitchFamily="34" charset="0"/>
              <a:buNone/>
            </a:pPr>
            <a:r>
              <a:rPr lang="en-US" sz="4800" err="1">
                <a:ea typeface="Tahoma" panose="020B0604030504040204" pitchFamily="34" charset="0"/>
                <a:cs typeface="Tahoma" panose="020B0604030504040204" pitchFamily="34" charset="0"/>
              </a:rPr>
              <a:t>Tredyffrin</a:t>
            </a:r>
            <a:r>
              <a:rPr lang="en-US" sz="4800">
                <a:ea typeface="Tahoma" panose="020B0604030504040204" pitchFamily="34" charset="0"/>
                <a:cs typeface="Tahoma" panose="020B0604030504040204" pitchFamily="34" charset="0"/>
              </a:rPr>
              <a:t> Easttown School District Reading Support Program</a:t>
            </a:r>
            <a:r>
              <a:rPr lang="en-US">
                <a:ea typeface="Tahoma" panose="020B0604030504040204" pitchFamily="34" charset="0"/>
                <a:cs typeface="Tahoma" panose="020B0604030504040204" pitchFamily="34" charset="0"/>
              </a:rPr>
              <a:t> </a:t>
            </a:r>
          </a:p>
        </p:txBody>
      </p:sp>
      <p:sp>
        <p:nvSpPr>
          <p:cNvPr id="2" name="Slide Number Placeholder 1">
            <a:extLst>
              <a:ext uri="{FF2B5EF4-FFF2-40B4-BE49-F238E27FC236}">
                <a16:creationId xmlns:a16="http://schemas.microsoft.com/office/drawing/2014/main" id="{8B8F4E20-33B6-6A31-9651-7E9B6D994355}"/>
              </a:ext>
            </a:extLst>
          </p:cNvPr>
          <p:cNvSpPr>
            <a:spLocks noGrp="1"/>
          </p:cNvSpPr>
          <p:nvPr>
            <p:ph type="sldNum" sz="quarter" idx="17"/>
          </p:nvPr>
        </p:nvSpPr>
        <p:spPr/>
        <p:txBody>
          <a:bodyPr/>
          <a:lstStyle/>
          <a:p>
            <a:fld id="{A4942799-31AF-4FF8-9D79-C1A3E01FB207}" type="slidenum">
              <a:rPr lang="en-US" noProof="0" smtClean="0"/>
              <a:t>21</a:t>
            </a:fld>
            <a:endParaRPr lang="en-US"/>
          </a:p>
        </p:txBody>
      </p:sp>
    </p:spTree>
    <p:extLst>
      <p:ext uri="{BB962C8B-B14F-4D97-AF65-F5344CB8AC3E}">
        <p14:creationId xmlns:p14="http://schemas.microsoft.com/office/powerpoint/2010/main" val="1980296533"/>
      </p:ext>
    </p:extLst>
  </p:cSld>
  <p:clrMapOvr>
    <a:masterClrMapping/>
  </p:clrMapOvr>
  <p:transition spd="slow" advTm="5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B9B7031-F402-406D-9B9D-701A6B92E97C}"/>
              </a:ext>
            </a:extLst>
          </p:cNvPr>
          <p:cNvSpPr>
            <a:spLocks noGrp="1"/>
          </p:cNvSpPr>
          <p:nvPr>
            <p:ph type="title"/>
          </p:nvPr>
        </p:nvSpPr>
        <p:spPr>
          <a:xfrm>
            <a:off x="1553985" y="321162"/>
            <a:ext cx="8640959" cy="1143000"/>
          </a:xfrm>
        </p:spPr>
        <p:txBody>
          <a:bodyPr/>
          <a:lstStyle/>
          <a:p>
            <a:pPr algn="ctr">
              <a:defRPr/>
            </a:pPr>
            <a:r>
              <a:rPr lang="en-US" altLang="en-US">
                <a:effectLst>
                  <a:outerShdw blurRad="38100" dist="38100" dir="2700000" algn="tl">
                    <a:srgbClr val="000000">
                      <a:alpha val="43137"/>
                    </a:srgbClr>
                  </a:outerShdw>
                </a:effectLst>
              </a:rPr>
              <a:t>Reading Support Structure</a:t>
            </a:r>
          </a:p>
        </p:txBody>
      </p:sp>
      <p:sp>
        <p:nvSpPr>
          <p:cNvPr id="13315" name="Content Placeholder 2">
            <a:extLst>
              <a:ext uri="{FF2B5EF4-FFF2-40B4-BE49-F238E27FC236}">
                <a16:creationId xmlns:a16="http://schemas.microsoft.com/office/drawing/2014/main" id="{426B27E7-8ACA-4E5F-815A-596D0A5EAA22}"/>
              </a:ext>
            </a:extLst>
          </p:cNvPr>
          <p:cNvSpPr>
            <a:spLocks noGrp="1"/>
          </p:cNvSpPr>
          <p:nvPr>
            <p:ph idx="1"/>
          </p:nvPr>
        </p:nvSpPr>
        <p:spPr>
          <a:xfrm>
            <a:off x="393171" y="2161552"/>
            <a:ext cx="11405658" cy="4663114"/>
          </a:xfrm>
        </p:spPr>
        <p:txBody>
          <a:bodyPr rtlCol="0">
            <a:normAutofit/>
          </a:bodyPr>
          <a:lstStyle/>
          <a:p>
            <a:pPr marL="0" indent="0" algn="ctr">
              <a:spcAft>
                <a:spcPts val="0"/>
              </a:spcAft>
              <a:buClr>
                <a:schemeClr val="accent1">
                  <a:lumMod val="75000"/>
                </a:schemeClr>
              </a:buClr>
              <a:buNone/>
              <a:defRPr/>
            </a:pPr>
            <a:r>
              <a:rPr lang="en-US" altLang="en-US" sz="2800"/>
              <a:t>1-6 students participate in Reading Support, 3-6 times a cycle, </a:t>
            </a:r>
          </a:p>
          <a:p>
            <a:pPr marL="0" indent="0" algn="ctr">
              <a:spcAft>
                <a:spcPts val="0"/>
              </a:spcAft>
              <a:buClr>
                <a:schemeClr val="accent1">
                  <a:lumMod val="75000"/>
                </a:schemeClr>
              </a:buClr>
              <a:buNone/>
              <a:defRPr/>
            </a:pPr>
            <a:r>
              <a:rPr lang="en-US" altLang="en-US" sz="2800"/>
              <a:t>for a minimum of 30-minute instructional sessions.</a:t>
            </a:r>
          </a:p>
          <a:p>
            <a:pPr marL="0" indent="0">
              <a:spcAft>
                <a:spcPts val="0"/>
              </a:spcAft>
              <a:buClr>
                <a:schemeClr val="accent1">
                  <a:lumMod val="75000"/>
                </a:schemeClr>
              </a:buClr>
              <a:buNone/>
              <a:defRPr/>
            </a:pPr>
            <a:endParaRPr lang="en-US" sz="800"/>
          </a:p>
          <a:p>
            <a:pPr marL="731520" lvl="2" indent="-182880">
              <a:buClr>
                <a:schemeClr val="accent1">
                  <a:lumMod val="75000"/>
                </a:schemeClr>
              </a:buClr>
              <a:defRPr/>
            </a:pPr>
            <a:r>
              <a:rPr lang="en-US" altLang="en-US" sz="2400"/>
              <a:t> Complements &amp; supports reading instruction in the classroom.</a:t>
            </a:r>
          </a:p>
          <a:p>
            <a:pPr marL="731520" lvl="2" indent="-182880">
              <a:buClr>
                <a:schemeClr val="accent1">
                  <a:lumMod val="75000"/>
                </a:schemeClr>
              </a:buClr>
              <a:defRPr/>
            </a:pPr>
            <a:r>
              <a:rPr lang="en-US" altLang="en-US" sz="2400"/>
              <a:t> Offers additional opportunities for multi-sensory, systematic, explicit   reading instruction in the five key areas. </a:t>
            </a:r>
          </a:p>
          <a:p>
            <a:pPr marL="731520" lvl="2" indent="-182880">
              <a:buClr>
                <a:schemeClr val="accent1">
                  <a:lumMod val="75000"/>
                </a:schemeClr>
              </a:buClr>
              <a:defRPr/>
            </a:pPr>
            <a:r>
              <a:rPr lang="en-US" altLang="en-US" sz="2400"/>
              <a:t> Instruction, duration and intensity is strategically designed and tailored to address each students’ relative areas of weaknesses and strengths. </a:t>
            </a:r>
            <a:endParaRPr lang="en-US" altLang="en-US" sz="1100"/>
          </a:p>
          <a:p>
            <a:pPr lvl="1" indent="-182880">
              <a:buClr>
                <a:schemeClr val="accent1">
                  <a:lumMod val="75000"/>
                </a:schemeClr>
              </a:buClr>
              <a:defRPr/>
            </a:pPr>
            <a:endParaRPr lang="en-US" altLang="en-US" sz="600"/>
          </a:p>
          <a:p>
            <a:pPr marL="69850" indent="0" algn="ctr">
              <a:spcAft>
                <a:spcPts val="0"/>
              </a:spcAft>
              <a:buClr>
                <a:schemeClr val="accent1">
                  <a:lumMod val="75000"/>
                </a:schemeClr>
              </a:buClr>
              <a:buNone/>
              <a:defRPr/>
            </a:pPr>
            <a:r>
              <a:rPr lang="en-US" altLang="en-US" i="1"/>
              <a:t>Students in Reading Support are included and participate in the regular classroom for reading &amp; language arts; students do not miss new classroom instruction while participating in reading support. </a:t>
            </a:r>
          </a:p>
        </p:txBody>
      </p:sp>
      <p:sp>
        <p:nvSpPr>
          <p:cNvPr id="2" name="Slide Number Placeholder 1">
            <a:extLst>
              <a:ext uri="{FF2B5EF4-FFF2-40B4-BE49-F238E27FC236}">
                <a16:creationId xmlns:a16="http://schemas.microsoft.com/office/drawing/2014/main" id="{6BE4CD33-46C2-B286-351F-0ED713FDF701}"/>
              </a:ext>
            </a:extLst>
          </p:cNvPr>
          <p:cNvSpPr>
            <a:spLocks noGrp="1"/>
          </p:cNvSpPr>
          <p:nvPr>
            <p:ph type="sldNum" sz="quarter" idx="12"/>
          </p:nvPr>
        </p:nvSpPr>
        <p:spPr/>
        <p:txBody>
          <a:bodyPr/>
          <a:lstStyle/>
          <a:p>
            <a:fld id="{A4942799-31AF-4FF8-9D79-C1A3E01FB207}" type="slidenum">
              <a:rPr lang="en-US" noProof="0" smtClean="0"/>
              <a:t>22</a:t>
            </a:fld>
            <a:endParaRPr lang="en-US"/>
          </a:p>
        </p:txBody>
      </p:sp>
    </p:spTree>
  </p:cSld>
  <p:clrMapOvr>
    <a:masterClrMapping/>
  </p:clrMapOvr>
  <p:transition spd="slow" advClick="0" advTm="5000">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315B63-359F-4C96-B6E4-4A988A3B2AC0}"/>
              </a:ext>
            </a:extLst>
          </p:cNvPr>
          <p:cNvSpPr>
            <a:spLocks noGrp="1"/>
          </p:cNvSpPr>
          <p:nvPr>
            <p:ph type="title"/>
          </p:nvPr>
        </p:nvSpPr>
        <p:spPr>
          <a:xfrm>
            <a:off x="810000" y="447188"/>
            <a:ext cx="10571998" cy="970450"/>
          </a:xfrm>
          <a:prstGeom prst="rect">
            <a:avLst/>
          </a:prstGeom>
          <a:effectLst/>
        </p:spPr>
        <p:txBody>
          <a:bodyPr anchor="ctr">
            <a:normAutofit/>
          </a:bodyPr>
          <a:lstStyle/>
          <a:p>
            <a:pPr algn="ctr"/>
            <a:r>
              <a:rPr lang="en-US"/>
              <a:t>Curriculum and Instruction</a:t>
            </a:r>
          </a:p>
        </p:txBody>
      </p:sp>
      <p:graphicFrame>
        <p:nvGraphicFramePr>
          <p:cNvPr id="10" name="Content Placeholder 4">
            <a:extLst>
              <a:ext uri="{FF2B5EF4-FFF2-40B4-BE49-F238E27FC236}">
                <a16:creationId xmlns:a16="http://schemas.microsoft.com/office/drawing/2014/main" id="{312E04A0-1F4F-4F98-9B98-0E44E96C74D0}"/>
              </a:ext>
            </a:extLst>
          </p:cNvPr>
          <p:cNvGraphicFramePr>
            <a:graphicFrameLocks noGrp="1"/>
          </p:cNvGraphicFramePr>
          <p:nvPr>
            <p:ph sz="half" idx="2"/>
            <p:extLst>
              <p:ext uri="{D42A27DB-BD31-4B8C-83A1-F6EECF244321}">
                <p14:modId xmlns:p14="http://schemas.microsoft.com/office/powerpoint/2010/main" val="4077210591"/>
              </p:ext>
            </p:extLst>
          </p:nvPr>
        </p:nvGraphicFramePr>
        <p:xfrm>
          <a:off x="433383" y="1517051"/>
          <a:ext cx="11325231" cy="38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F1441A4-B72B-4489-98EF-248178D28468}"/>
              </a:ext>
            </a:extLst>
          </p:cNvPr>
          <p:cNvSpPr txBox="1"/>
          <p:nvPr/>
        </p:nvSpPr>
        <p:spPr>
          <a:xfrm>
            <a:off x="236483" y="2366231"/>
            <a:ext cx="8704651" cy="646331"/>
          </a:xfrm>
          <a:prstGeom prst="rect">
            <a:avLst/>
          </a:prstGeom>
          <a:noFill/>
        </p:spPr>
        <p:txBody>
          <a:bodyPr wrap="square" rtlCol="0">
            <a:spAutoFit/>
          </a:bodyPr>
          <a:lstStyle/>
          <a:p>
            <a:pPr algn="ctr"/>
            <a:r>
              <a:rPr lang="en-US" b="1" i="1"/>
              <a:t>Instructional decisions are based on the identified needs of the individual student through multiple measures and extensive data collection.</a:t>
            </a:r>
          </a:p>
        </p:txBody>
      </p:sp>
      <p:sp>
        <p:nvSpPr>
          <p:cNvPr id="19" name="Slide Number Placeholder 18">
            <a:extLst>
              <a:ext uri="{FF2B5EF4-FFF2-40B4-BE49-F238E27FC236}">
                <a16:creationId xmlns:a16="http://schemas.microsoft.com/office/drawing/2014/main" id="{64E763D0-D43E-9441-1AE8-86D66909CFA1}"/>
              </a:ext>
            </a:extLst>
          </p:cNvPr>
          <p:cNvSpPr>
            <a:spLocks noGrp="1"/>
          </p:cNvSpPr>
          <p:nvPr>
            <p:ph type="sldNum" sz="quarter" idx="12"/>
          </p:nvPr>
        </p:nvSpPr>
        <p:spPr/>
        <p:txBody>
          <a:bodyPr/>
          <a:lstStyle/>
          <a:p>
            <a:fld id="{A4942799-31AF-4FF8-9D79-C1A3E01FB207}" type="slidenum">
              <a:rPr lang="en-US" noProof="0" smtClean="0"/>
              <a:t>23</a:t>
            </a:fld>
            <a:endParaRPr lang="en-US"/>
          </a:p>
        </p:txBody>
      </p:sp>
    </p:spTree>
    <p:extLst>
      <p:ext uri="{BB962C8B-B14F-4D97-AF65-F5344CB8AC3E}">
        <p14:creationId xmlns:p14="http://schemas.microsoft.com/office/powerpoint/2010/main" val="2515196893"/>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5B63-AA66-4D7F-8777-3D4DE9272F99}"/>
              </a:ext>
            </a:extLst>
          </p:cNvPr>
          <p:cNvSpPr>
            <a:spLocks noGrp="1"/>
          </p:cNvSpPr>
          <p:nvPr>
            <p:ph type="title"/>
          </p:nvPr>
        </p:nvSpPr>
        <p:spPr>
          <a:xfrm>
            <a:off x="456493" y="447188"/>
            <a:ext cx="11462237" cy="970450"/>
          </a:xfrm>
        </p:spPr>
        <p:txBody>
          <a:bodyPr/>
          <a:lstStyle/>
          <a:p>
            <a:pPr algn="ctr"/>
            <a:r>
              <a:rPr lang="en-US"/>
              <a:t>Some Examples of the Reading Support Block</a:t>
            </a:r>
          </a:p>
        </p:txBody>
      </p:sp>
      <p:graphicFrame>
        <p:nvGraphicFramePr>
          <p:cNvPr id="9" name="Table 9">
            <a:extLst>
              <a:ext uri="{FF2B5EF4-FFF2-40B4-BE49-F238E27FC236}">
                <a16:creationId xmlns:a16="http://schemas.microsoft.com/office/drawing/2014/main" id="{4712B4B5-45D0-4674-B069-8713876E899C}"/>
              </a:ext>
            </a:extLst>
          </p:cNvPr>
          <p:cNvGraphicFramePr>
            <a:graphicFrameLocks noGrp="1"/>
          </p:cNvGraphicFramePr>
          <p:nvPr>
            <p:ph sz="half" idx="2"/>
            <p:extLst>
              <p:ext uri="{D42A27DB-BD31-4B8C-83A1-F6EECF244321}">
                <p14:modId xmlns:p14="http://schemas.microsoft.com/office/powerpoint/2010/main" val="601790839"/>
              </p:ext>
            </p:extLst>
          </p:nvPr>
        </p:nvGraphicFramePr>
        <p:xfrm>
          <a:off x="614855" y="2317093"/>
          <a:ext cx="10925504" cy="1437640"/>
        </p:xfrm>
        <a:graphic>
          <a:graphicData uri="http://schemas.openxmlformats.org/drawingml/2006/table">
            <a:tbl>
              <a:tblPr firstRow="1" bandRow="1">
                <a:tableStyleId>{C083E6E3-FA7D-4D7B-A595-EF9225AFEA82}</a:tableStyleId>
              </a:tblPr>
              <a:tblGrid>
                <a:gridCol w="1167610">
                  <a:extLst>
                    <a:ext uri="{9D8B030D-6E8A-4147-A177-3AD203B41FA5}">
                      <a16:colId xmlns:a16="http://schemas.microsoft.com/office/drawing/2014/main" val="3707458286"/>
                    </a:ext>
                  </a:extLst>
                </a:gridCol>
                <a:gridCol w="2215647">
                  <a:extLst>
                    <a:ext uri="{9D8B030D-6E8A-4147-A177-3AD203B41FA5}">
                      <a16:colId xmlns:a16="http://schemas.microsoft.com/office/drawing/2014/main" val="2975238705"/>
                    </a:ext>
                  </a:extLst>
                </a:gridCol>
                <a:gridCol w="2525187">
                  <a:extLst>
                    <a:ext uri="{9D8B030D-6E8A-4147-A177-3AD203B41FA5}">
                      <a16:colId xmlns:a16="http://schemas.microsoft.com/office/drawing/2014/main" val="2613323281"/>
                    </a:ext>
                  </a:extLst>
                </a:gridCol>
                <a:gridCol w="2620701">
                  <a:extLst>
                    <a:ext uri="{9D8B030D-6E8A-4147-A177-3AD203B41FA5}">
                      <a16:colId xmlns:a16="http://schemas.microsoft.com/office/drawing/2014/main" val="3104424786"/>
                    </a:ext>
                  </a:extLst>
                </a:gridCol>
                <a:gridCol w="2396359">
                  <a:extLst>
                    <a:ext uri="{9D8B030D-6E8A-4147-A177-3AD203B41FA5}">
                      <a16:colId xmlns:a16="http://schemas.microsoft.com/office/drawing/2014/main" val="3224770937"/>
                    </a:ext>
                  </a:extLst>
                </a:gridCol>
              </a:tblGrid>
              <a:tr h="370840">
                <a:tc>
                  <a:txBody>
                    <a:bodyPr/>
                    <a:lstStyle/>
                    <a:p>
                      <a:pPr algn="ctr"/>
                      <a:r>
                        <a:rPr lang="en-US"/>
                        <a:t>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773188"/>
                  </a:ext>
                </a:extLst>
              </a:tr>
              <a:tr h="331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Day 1 - 6</a:t>
                      </a:r>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Phonemic Awareness</a:t>
                      </a:r>
                    </a:p>
                    <a:p>
                      <a:pPr algn="ctr"/>
                      <a:endParaRPr lang="en-US" sz="1600"/>
                    </a:p>
                    <a:p>
                      <a:pPr algn="ctr"/>
                      <a:r>
                        <a:rPr lang="en-US" sz="1600"/>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Phonics and Word Study, Fluency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Spelling / Writing</a:t>
                      </a:r>
                    </a:p>
                    <a:p>
                      <a:pPr algn="ct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Vocabulary, Comprehension,</a:t>
                      </a:r>
                    </a:p>
                    <a:p>
                      <a:pPr algn="ctr"/>
                      <a:r>
                        <a:rPr lang="en-US" sz="1600"/>
                        <a:t>Fluency and Writing</a:t>
                      </a:r>
                    </a:p>
                    <a:p>
                      <a:pPr algn="ctr"/>
                      <a:r>
                        <a:rPr lang="en-US" sz="1600"/>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835630"/>
                  </a:ext>
                </a:extLst>
              </a:tr>
            </a:tbl>
          </a:graphicData>
        </a:graphic>
      </p:graphicFrame>
      <p:sp>
        <p:nvSpPr>
          <p:cNvPr id="12" name="TextBox 11">
            <a:extLst>
              <a:ext uri="{FF2B5EF4-FFF2-40B4-BE49-F238E27FC236}">
                <a16:creationId xmlns:a16="http://schemas.microsoft.com/office/drawing/2014/main" id="{C4AF28BF-9E72-4144-8728-5AF952D11BAD}"/>
              </a:ext>
            </a:extLst>
          </p:cNvPr>
          <p:cNvSpPr txBox="1"/>
          <p:nvPr/>
        </p:nvSpPr>
        <p:spPr>
          <a:xfrm>
            <a:off x="2660348" y="4031125"/>
            <a:ext cx="6871302" cy="646331"/>
          </a:xfrm>
          <a:prstGeom prst="rect">
            <a:avLst/>
          </a:prstGeom>
          <a:noFill/>
          <a:ln w="28575">
            <a:solidFill>
              <a:srgbClr val="6D0000"/>
            </a:solidFill>
          </a:ln>
        </p:spPr>
        <p:txBody>
          <a:bodyPr wrap="square" rtlCol="0">
            <a:spAutoFit/>
          </a:bodyPr>
          <a:lstStyle/>
          <a:p>
            <a:pPr algn="ctr"/>
            <a:r>
              <a:rPr lang="en-US" b="1" i="1"/>
              <a:t>As students are approaching grade level proficiency, </a:t>
            </a:r>
          </a:p>
          <a:p>
            <a:pPr algn="ctr"/>
            <a:r>
              <a:rPr lang="en-US" b="1" i="1"/>
              <a:t>they may begin to receive less and/or different support.</a:t>
            </a:r>
          </a:p>
        </p:txBody>
      </p:sp>
      <p:graphicFrame>
        <p:nvGraphicFramePr>
          <p:cNvPr id="13" name="Table 12">
            <a:extLst>
              <a:ext uri="{FF2B5EF4-FFF2-40B4-BE49-F238E27FC236}">
                <a16:creationId xmlns:a16="http://schemas.microsoft.com/office/drawing/2014/main" id="{4E52272A-44A1-4973-B1FB-FE065EBB5F47}"/>
              </a:ext>
            </a:extLst>
          </p:cNvPr>
          <p:cNvGraphicFramePr>
            <a:graphicFrameLocks noGrp="1"/>
          </p:cNvGraphicFramePr>
          <p:nvPr>
            <p:extLst>
              <p:ext uri="{D42A27DB-BD31-4B8C-83A1-F6EECF244321}">
                <p14:modId xmlns:p14="http://schemas.microsoft.com/office/powerpoint/2010/main" val="3633703439"/>
              </p:ext>
            </p:extLst>
          </p:nvPr>
        </p:nvGraphicFramePr>
        <p:xfrm>
          <a:off x="588251" y="4953848"/>
          <a:ext cx="10952108" cy="1437640"/>
        </p:xfrm>
        <a:graphic>
          <a:graphicData uri="http://schemas.openxmlformats.org/drawingml/2006/table">
            <a:tbl>
              <a:tblPr firstRow="1" bandRow="1">
                <a:tableStyleId>{C083E6E3-FA7D-4D7B-A595-EF9225AFEA82}</a:tableStyleId>
              </a:tblPr>
              <a:tblGrid>
                <a:gridCol w="1198179">
                  <a:extLst>
                    <a:ext uri="{9D8B030D-6E8A-4147-A177-3AD203B41FA5}">
                      <a16:colId xmlns:a16="http://schemas.microsoft.com/office/drawing/2014/main" val="396408493"/>
                    </a:ext>
                  </a:extLst>
                </a:gridCol>
                <a:gridCol w="2191407">
                  <a:extLst>
                    <a:ext uri="{9D8B030D-6E8A-4147-A177-3AD203B41FA5}">
                      <a16:colId xmlns:a16="http://schemas.microsoft.com/office/drawing/2014/main" val="725384684"/>
                    </a:ext>
                  </a:extLst>
                </a:gridCol>
                <a:gridCol w="2585545">
                  <a:extLst>
                    <a:ext uri="{9D8B030D-6E8A-4147-A177-3AD203B41FA5}">
                      <a16:colId xmlns:a16="http://schemas.microsoft.com/office/drawing/2014/main" val="480157285"/>
                    </a:ext>
                  </a:extLst>
                </a:gridCol>
                <a:gridCol w="2617076">
                  <a:extLst>
                    <a:ext uri="{9D8B030D-6E8A-4147-A177-3AD203B41FA5}">
                      <a16:colId xmlns:a16="http://schemas.microsoft.com/office/drawing/2014/main" val="1358498500"/>
                    </a:ext>
                  </a:extLst>
                </a:gridCol>
                <a:gridCol w="2359901">
                  <a:extLst>
                    <a:ext uri="{9D8B030D-6E8A-4147-A177-3AD203B41FA5}">
                      <a16:colId xmlns:a16="http://schemas.microsoft.com/office/drawing/2014/main" val="2520152045"/>
                    </a:ext>
                  </a:extLst>
                </a:gridCol>
              </a:tblGrid>
              <a:tr h="370840">
                <a:tc>
                  <a:txBody>
                    <a:bodyPr/>
                    <a:lstStyle/>
                    <a:p>
                      <a:pPr algn="ctr"/>
                      <a:r>
                        <a:rPr lang="en-US"/>
                        <a:t>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Block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59377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Day 1, 3, 6</a:t>
                      </a:r>
                    </a:p>
                    <a:p>
                      <a:pPr algn="ct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Phonics and Word Study, Fluency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(3-5 min)</a:t>
                      </a:r>
                      <a:endParaRPr 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Spelling / Writing</a:t>
                      </a:r>
                    </a:p>
                    <a:p>
                      <a:pPr algn="ctr"/>
                      <a:endParaRPr lang="en-US" sz="1600"/>
                    </a:p>
                    <a:p>
                      <a:pPr algn="ct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Vocabulary, Comprehension,</a:t>
                      </a:r>
                    </a:p>
                    <a:p>
                      <a:pPr algn="ctr"/>
                      <a:r>
                        <a:rPr lang="en-US" sz="1600"/>
                        <a:t>Fluency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Text Analysis and Essay Writing</a:t>
                      </a:r>
                    </a:p>
                    <a:p>
                      <a:pPr algn="ctr"/>
                      <a:endParaRPr lang="en-US" sz="160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(10-12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194"/>
                  </a:ext>
                </a:extLst>
              </a:tr>
            </a:tbl>
          </a:graphicData>
        </a:graphic>
      </p:graphicFrame>
      <p:sp>
        <p:nvSpPr>
          <p:cNvPr id="3" name="Slide Number Placeholder 2">
            <a:extLst>
              <a:ext uri="{FF2B5EF4-FFF2-40B4-BE49-F238E27FC236}">
                <a16:creationId xmlns:a16="http://schemas.microsoft.com/office/drawing/2014/main" id="{CB0654CC-BC25-9F88-F63D-887ED6CD1B5D}"/>
              </a:ext>
            </a:extLst>
          </p:cNvPr>
          <p:cNvSpPr>
            <a:spLocks noGrp="1"/>
          </p:cNvSpPr>
          <p:nvPr>
            <p:ph type="sldNum" sz="quarter" idx="12"/>
          </p:nvPr>
        </p:nvSpPr>
        <p:spPr/>
        <p:txBody>
          <a:bodyPr/>
          <a:lstStyle/>
          <a:p>
            <a:fld id="{A4942799-31AF-4FF8-9D79-C1A3E01FB207}" type="slidenum">
              <a:rPr lang="en-US" noProof="0" smtClean="0"/>
              <a:t>24</a:t>
            </a:fld>
            <a:endParaRPr lang="en-US"/>
          </a:p>
        </p:txBody>
      </p:sp>
      <p:sp>
        <p:nvSpPr>
          <p:cNvPr id="4" name="Footer Placeholder 3">
            <a:extLst>
              <a:ext uri="{FF2B5EF4-FFF2-40B4-BE49-F238E27FC236}">
                <a16:creationId xmlns:a16="http://schemas.microsoft.com/office/drawing/2014/main" id="{F4D4870B-C9B8-5461-C930-CD5631CA221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7244594"/>
      </p:ext>
    </p:extLst>
  </p:cSld>
  <p:clrMapOvr>
    <a:masterClrMapping/>
  </p:clrMapOvr>
  <p:transition spd="slow" advClick="0" advTm="500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98CC-6C1E-4997-8CBA-08B2998BE5DD}"/>
              </a:ext>
            </a:extLst>
          </p:cNvPr>
          <p:cNvSpPr>
            <a:spLocks noGrp="1"/>
          </p:cNvSpPr>
          <p:nvPr>
            <p:ph type="title"/>
          </p:nvPr>
        </p:nvSpPr>
        <p:spPr/>
        <p:txBody>
          <a:bodyPr/>
          <a:lstStyle/>
          <a:p>
            <a:r>
              <a:rPr lang="en-US"/>
              <a:t>The goal of this presentation is to help you help your child at home by: </a:t>
            </a:r>
          </a:p>
        </p:txBody>
      </p:sp>
      <p:sp>
        <p:nvSpPr>
          <p:cNvPr id="3" name="Content Placeholder 2">
            <a:extLst>
              <a:ext uri="{FF2B5EF4-FFF2-40B4-BE49-F238E27FC236}">
                <a16:creationId xmlns:a16="http://schemas.microsoft.com/office/drawing/2014/main" id="{974CEF57-E60F-4A46-84C6-79B052A476F6}"/>
              </a:ext>
            </a:extLst>
          </p:cNvPr>
          <p:cNvSpPr>
            <a:spLocks noGrp="1"/>
          </p:cNvSpPr>
          <p:nvPr>
            <p:ph sz="half" idx="2"/>
          </p:nvPr>
        </p:nvSpPr>
        <p:spPr>
          <a:xfrm>
            <a:off x="1258957" y="2222286"/>
            <a:ext cx="9356034" cy="4188525"/>
          </a:xfrm>
        </p:spPr>
        <p:txBody>
          <a:bodyPr/>
          <a:lstStyle/>
          <a:p>
            <a:r>
              <a:rPr lang="en-US"/>
              <a:t>Providing an understanding about how children learn to read.</a:t>
            </a:r>
          </a:p>
          <a:p>
            <a:r>
              <a:rPr lang="en-US"/>
              <a:t>Providing ideas and activities that you can do at home with your child.</a:t>
            </a:r>
          </a:p>
          <a:p>
            <a:r>
              <a:rPr lang="en-US"/>
              <a:t>Providing an understanding of literacy at home.</a:t>
            </a:r>
          </a:p>
          <a:p>
            <a:r>
              <a:rPr lang="en-US"/>
              <a:t>Providing resources to read and organizations to contact for more information.</a:t>
            </a:r>
          </a:p>
        </p:txBody>
      </p:sp>
      <p:sp>
        <p:nvSpPr>
          <p:cNvPr id="4" name="Slide Number Placeholder 3">
            <a:extLst>
              <a:ext uri="{FF2B5EF4-FFF2-40B4-BE49-F238E27FC236}">
                <a16:creationId xmlns:a16="http://schemas.microsoft.com/office/drawing/2014/main" id="{C2AB92C3-E75C-E1CE-3AAA-43212232F5A0}"/>
              </a:ext>
            </a:extLst>
          </p:cNvPr>
          <p:cNvSpPr>
            <a:spLocks noGrp="1"/>
          </p:cNvSpPr>
          <p:nvPr>
            <p:ph type="sldNum" sz="quarter" idx="12"/>
          </p:nvPr>
        </p:nvSpPr>
        <p:spPr/>
        <p:txBody>
          <a:bodyPr/>
          <a:lstStyle/>
          <a:p>
            <a:fld id="{A4942799-31AF-4FF8-9D79-C1A3E01FB207}" type="slidenum">
              <a:rPr lang="en-US" noProof="0" smtClean="0"/>
              <a:t>25</a:t>
            </a:fld>
            <a:endParaRPr lang="en-US"/>
          </a:p>
        </p:txBody>
      </p:sp>
    </p:spTree>
    <p:extLst>
      <p:ext uri="{BB962C8B-B14F-4D97-AF65-F5344CB8AC3E}">
        <p14:creationId xmlns:p14="http://schemas.microsoft.com/office/powerpoint/2010/main" val="19891851"/>
      </p:ext>
    </p:extLst>
  </p:cSld>
  <p:clrMapOvr>
    <a:masterClrMapping/>
  </p:clrMapOvr>
  <p:transition spd="slow" advClick="0" advTm="500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227D927-93E9-4186-A061-996C2865EC7D}"/>
              </a:ext>
            </a:extLst>
          </p:cNvPr>
          <p:cNvSpPr>
            <a:spLocks noGrp="1"/>
          </p:cNvSpPr>
          <p:nvPr>
            <p:ph type="title"/>
          </p:nvPr>
        </p:nvSpPr>
        <p:spPr>
          <a:xfrm>
            <a:off x="1338468" y="115886"/>
            <a:ext cx="9462053" cy="1143000"/>
          </a:xfrm>
        </p:spPr>
        <p:txBody>
          <a:bodyPr/>
          <a:lstStyle/>
          <a:p>
            <a:pPr algn="ctr">
              <a:defRPr/>
            </a:pPr>
            <a:r>
              <a:rPr lang="en-US" altLang="fr-FR">
                <a:effectLst>
                  <a:outerShdw blurRad="38100" dist="38100" dir="2700000" algn="tl">
                    <a:srgbClr val="000000">
                      <a:alpha val="43137"/>
                    </a:srgbClr>
                  </a:outerShdw>
                </a:effectLst>
              </a:rPr>
              <a:t>Keys to Learning How to Read</a:t>
            </a:r>
          </a:p>
        </p:txBody>
      </p:sp>
      <p:sp>
        <p:nvSpPr>
          <p:cNvPr id="5123" name="Content Placeholder 2">
            <a:extLst>
              <a:ext uri="{FF2B5EF4-FFF2-40B4-BE49-F238E27FC236}">
                <a16:creationId xmlns:a16="http://schemas.microsoft.com/office/drawing/2014/main" id="{BDF8A50A-DB48-4DB6-BDAC-2955E25AD89F}"/>
              </a:ext>
            </a:extLst>
          </p:cNvPr>
          <p:cNvSpPr>
            <a:spLocks noGrp="1"/>
          </p:cNvSpPr>
          <p:nvPr>
            <p:ph idx="1"/>
          </p:nvPr>
        </p:nvSpPr>
        <p:spPr>
          <a:xfrm>
            <a:off x="616575" y="2343872"/>
            <a:ext cx="10859808" cy="4653275"/>
          </a:xfrm>
        </p:spPr>
        <p:txBody>
          <a:bodyPr rtlCol="0">
            <a:normAutofit fontScale="92500" lnSpcReduction="20000"/>
          </a:bodyPr>
          <a:lstStyle/>
          <a:p>
            <a:pPr marL="0" indent="0">
              <a:spcAft>
                <a:spcPts val="0"/>
              </a:spcAft>
              <a:buClr>
                <a:schemeClr val="accent1">
                  <a:lumMod val="75000"/>
                </a:schemeClr>
              </a:buClr>
              <a:buNone/>
              <a:defRPr/>
            </a:pPr>
            <a:endParaRPr lang="en-US" altLang="fr-FR" sz="3200">
              <a:cs typeface="Aparajita"/>
            </a:endParaRPr>
          </a:p>
          <a:p>
            <a:pPr>
              <a:spcAft>
                <a:spcPts val="0"/>
              </a:spcAft>
              <a:buClr>
                <a:schemeClr val="accent1">
                  <a:lumMod val="75000"/>
                </a:schemeClr>
              </a:buClr>
              <a:buFont typeface="Courier New" panose="02070309020205020404" pitchFamily="49" charset="0"/>
              <a:buChar char="o"/>
              <a:defRPr/>
            </a:pPr>
            <a:r>
              <a:rPr lang="en-US" altLang="fr-FR" sz="3200">
                <a:cs typeface="Aparajita"/>
              </a:rPr>
              <a:t>Listening and responding to stories read aloud. </a:t>
            </a:r>
            <a:endParaRPr lang="en-US" altLang="fr-FR" sz="3200">
              <a:cs typeface="Aparajita" panose="020B0604020202020204" pitchFamily="34" charset="0"/>
            </a:endParaRPr>
          </a:p>
          <a:p>
            <a:pPr>
              <a:spcAft>
                <a:spcPts val="0"/>
              </a:spcAft>
              <a:buClr>
                <a:schemeClr val="accent1">
                  <a:lumMod val="75000"/>
                </a:schemeClr>
              </a:buClr>
              <a:buFont typeface="Courier New" panose="02070309020205020404" pitchFamily="49" charset="0"/>
              <a:buChar char="o"/>
              <a:defRPr/>
            </a:pPr>
            <a:r>
              <a:rPr lang="en-US" altLang="fr-FR" sz="3200">
                <a:cs typeface="Aparajita"/>
              </a:rPr>
              <a:t>Recognizing and naming letters of the alphabet. </a:t>
            </a:r>
            <a:endParaRPr lang="en-US" altLang="fr-FR" sz="3200">
              <a:cs typeface="Aparajita" panose="020B0604020202020204" pitchFamily="34" charset="0"/>
            </a:endParaRPr>
          </a:p>
          <a:p>
            <a:pPr>
              <a:spcAft>
                <a:spcPts val="0"/>
              </a:spcAft>
              <a:buClr>
                <a:schemeClr val="accent1">
                  <a:lumMod val="75000"/>
                </a:schemeClr>
              </a:buClr>
              <a:buFont typeface="Courier New" panose="02070309020205020404" pitchFamily="49" charset="0"/>
              <a:buChar char="o"/>
              <a:defRPr/>
            </a:pPr>
            <a:r>
              <a:rPr lang="en-US" altLang="fr-FR" sz="3200">
                <a:cs typeface="Aparajita"/>
              </a:rPr>
              <a:t>Listening to the sounds of spoken language. </a:t>
            </a:r>
            <a:endParaRPr lang="en-US" altLang="fr-FR" sz="3200">
              <a:cs typeface="Aparajita" panose="020B0604020202020204" pitchFamily="34" charset="0"/>
            </a:endParaRPr>
          </a:p>
          <a:p>
            <a:pPr>
              <a:spcAft>
                <a:spcPts val="0"/>
              </a:spcAft>
              <a:buClr>
                <a:schemeClr val="accent1">
                  <a:lumMod val="75000"/>
                </a:schemeClr>
              </a:buClr>
              <a:buFont typeface="Courier New" panose="02070309020205020404" pitchFamily="49" charset="0"/>
              <a:buChar char="o"/>
              <a:defRPr/>
            </a:pPr>
            <a:r>
              <a:rPr lang="en-US" altLang="fr-FR" sz="3200">
                <a:cs typeface="Aparajita"/>
              </a:rPr>
              <a:t>Connecting sounds to letters to unlock the “code of reading”.</a:t>
            </a:r>
          </a:p>
          <a:p>
            <a:pPr>
              <a:spcAft>
                <a:spcPts val="0"/>
              </a:spcAft>
              <a:buClr>
                <a:schemeClr val="accent1">
                  <a:lumMod val="75000"/>
                </a:schemeClr>
              </a:buClr>
              <a:buFont typeface="Courier New" panose="02070309020205020404" pitchFamily="49" charset="0"/>
              <a:buChar char="o"/>
              <a:defRPr/>
            </a:pPr>
            <a:r>
              <a:rPr lang="en-US" altLang="fr-FR" sz="3200">
                <a:cs typeface="Aparajita"/>
              </a:rPr>
              <a:t>Reading often so that recognizing words becomes easy &amp; automatic.</a:t>
            </a:r>
          </a:p>
          <a:p>
            <a:pPr>
              <a:spcAft>
                <a:spcPts val="0"/>
              </a:spcAft>
              <a:buClr>
                <a:schemeClr val="accent1">
                  <a:lumMod val="75000"/>
                </a:schemeClr>
              </a:buClr>
              <a:buFont typeface="Courier New" panose="02070309020205020404" pitchFamily="49" charset="0"/>
              <a:buChar char="o"/>
              <a:defRPr/>
            </a:pPr>
            <a:r>
              <a:rPr lang="en-US" altLang="fr-FR" sz="3200">
                <a:cs typeface="Aparajita"/>
              </a:rPr>
              <a:t>Learning and using new words.</a:t>
            </a:r>
          </a:p>
          <a:p>
            <a:pPr>
              <a:spcAft>
                <a:spcPts val="0"/>
              </a:spcAft>
              <a:buClr>
                <a:schemeClr val="accent1">
                  <a:lumMod val="75000"/>
                </a:schemeClr>
              </a:buClr>
              <a:buFont typeface="Courier New" panose="02070309020205020404" pitchFamily="49" charset="0"/>
              <a:buChar char="o"/>
              <a:defRPr/>
            </a:pPr>
            <a:r>
              <a:rPr lang="en-US" altLang="fr-FR" sz="3200">
                <a:cs typeface="Aparajita"/>
              </a:rPr>
              <a:t>Understanding what is read.  </a:t>
            </a:r>
            <a:r>
              <a:rPr lang="en-US" altLang="fr-FR" sz="3200">
                <a:ea typeface="+mn-lt"/>
                <a:cs typeface="Aparajita"/>
              </a:rPr>
              <a:t>   </a:t>
            </a:r>
            <a:r>
              <a:rPr lang="en-US">
                <a:ea typeface="+mn-lt"/>
                <a:cs typeface="+mn-lt"/>
                <a:hlinkClick r:id="rId3"/>
              </a:rPr>
              <a:t>https://www.readingrockets.org/</a:t>
            </a:r>
            <a:endParaRPr lang="en-US" altLang="fr-FR">
              <a:cs typeface="Aparajita" panose="020B0604020202020204" pitchFamily="34" charset="0"/>
            </a:endParaRPr>
          </a:p>
          <a:p>
            <a:pPr>
              <a:spcAft>
                <a:spcPts val="0"/>
              </a:spcAft>
              <a:buClr>
                <a:srgbClr val="540000"/>
              </a:buClr>
              <a:buFont typeface="Courier New" panose="02070309020205020404" pitchFamily="49" charset="0"/>
              <a:buChar char="o"/>
              <a:defRPr/>
            </a:pPr>
            <a:endParaRPr lang="en-US" sz="3200"/>
          </a:p>
          <a:p>
            <a:pPr marL="0" indent="0">
              <a:spcAft>
                <a:spcPts val="0"/>
              </a:spcAft>
              <a:buClr>
                <a:schemeClr val="accent1">
                  <a:lumMod val="75000"/>
                </a:schemeClr>
              </a:buClr>
              <a:buNone/>
              <a:defRPr/>
            </a:pPr>
            <a:endParaRPr lang="en-US" altLang="fr-FR"/>
          </a:p>
        </p:txBody>
      </p:sp>
      <p:sp>
        <p:nvSpPr>
          <p:cNvPr id="2" name="TextBox 1">
            <a:extLst>
              <a:ext uri="{FF2B5EF4-FFF2-40B4-BE49-F238E27FC236}">
                <a16:creationId xmlns:a16="http://schemas.microsoft.com/office/drawing/2014/main" id="{AE996875-1FE2-4194-83B4-621DC993CDD7}"/>
              </a:ext>
            </a:extLst>
          </p:cNvPr>
          <p:cNvSpPr txBox="1"/>
          <p:nvPr/>
        </p:nvSpPr>
        <p:spPr>
          <a:xfrm>
            <a:off x="1139687" y="1200872"/>
            <a:ext cx="9912626" cy="1015663"/>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pPr algn="ctr">
              <a:defRPr/>
            </a:pPr>
            <a:r>
              <a:rPr lang="en-US" sz="2800">
                <a:solidFill>
                  <a:srgbClr val="6D0000"/>
                </a:solidFill>
              </a:rPr>
              <a:t>According to research, becoming a reader involves the development of important skills, including</a:t>
            </a:r>
            <a:r>
              <a:rPr lang="en-US" sz="3200">
                <a:solidFill>
                  <a:srgbClr val="6D0000"/>
                </a:solidFill>
              </a:rPr>
              <a:t>…</a:t>
            </a:r>
          </a:p>
        </p:txBody>
      </p:sp>
      <p:sp>
        <p:nvSpPr>
          <p:cNvPr id="3" name="Slide Number Placeholder 2">
            <a:extLst>
              <a:ext uri="{FF2B5EF4-FFF2-40B4-BE49-F238E27FC236}">
                <a16:creationId xmlns:a16="http://schemas.microsoft.com/office/drawing/2014/main" id="{A4A2C3A2-19A4-1CED-1E15-E3D833499772}"/>
              </a:ext>
            </a:extLst>
          </p:cNvPr>
          <p:cNvSpPr>
            <a:spLocks noGrp="1"/>
          </p:cNvSpPr>
          <p:nvPr>
            <p:ph type="sldNum" sz="quarter" idx="12"/>
          </p:nvPr>
        </p:nvSpPr>
        <p:spPr/>
        <p:txBody>
          <a:bodyPr/>
          <a:lstStyle/>
          <a:p>
            <a:fld id="{A4942799-31AF-4FF8-9D79-C1A3E01FB207}" type="slidenum">
              <a:rPr lang="en-US" noProof="0" smtClean="0"/>
              <a:t>26</a:t>
            </a:fld>
            <a:endParaRPr lang="en-US"/>
          </a:p>
        </p:txBody>
      </p:sp>
    </p:spTree>
  </p:cSld>
  <p:clrMapOvr>
    <a:masterClrMapping/>
  </p:clrMapOvr>
  <p:transition spd="slow" advClick="0" advTm="5000">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A778752-A20A-4B5D-9BBE-8DD128D7AA46}"/>
              </a:ext>
            </a:extLst>
          </p:cNvPr>
          <p:cNvSpPr>
            <a:spLocks noGrp="1"/>
          </p:cNvSpPr>
          <p:nvPr>
            <p:ph type="title"/>
          </p:nvPr>
        </p:nvSpPr>
        <p:spPr>
          <a:xfrm>
            <a:off x="451514" y="375313"/>
            <a:ext cx="5114017" cy="1139895"/>
          </a:xfrm>
          <a:prstGeom prst="rect">
            <a:avLst/>
          </a:prstGeom>
          <a:effectLst/>
        </p:spPr>
        <p:txBody>
          <a:bodyPr anchor="ctr">
            <a:normAutofit/>
          </a:bodyPr>
          <a:lstStyle/>
          <a:p>
            <a:pPr algn="ctr"/>
            <a:r>
              <a:rPr lang="en-US"/>
              <a:t>The Reading Brain</a:t>
            </a:r>
          </a:p>
        </p:txBody>
      </p:sp>
      <p:pic>
        <p:nvPicPr>
          <p:cNvPr id="5" name="Picture 4">
            <a:extLst>
              <a:ext uri="{FF2B5EF4-FFF2-40B4-BE49-F238E27FC236}">
                <a16:creationId xmlns:a16="http://schemas.microsoft.com/office/drawing/2014/main" id="{D9AA8E64-4301-4ECD-A519-A89ADC9C8E3B}"/>
              </a:ext>
            </a:extLst>
          </p:cNvPr>
          <p:cNvPicPr>
            <a:picLocks noChangeAspect="1"/>
          </p:cNvPicPr>
          <p:nvPr/>
        </p:nvPicPr>
        <p:blipFill>
          <a:blip r:embed="rId3"/>
          <a:stretch>
            <a:fillRect/>
          </a:stretch>
        </p:blipFill>
        <p:spPr>
          <a:xfrm>
            <a:off x="91415" y="2543517"/>
            <a:ext cx="6004585" cy="3317532"/>
          </a:xfrm>
          <a:prstGeom prst="rect">
            <a:avLst/>
          </a:prstGeom>
          <a:no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19" name="Content Placeholder 3">
            <a:extLst>
              <a:ext uri="{FF2B5EF4-FFF2-40B4-BE49-F238E27FC236}">
                <a16:creationId xmlns:a16="http://schemas.microsoft.com/office/drawing/2014/main" id="{3BBAD192-4B06-45A4-9256-9DB6B9EA2817}"/>
              </a:ext>
            </a:extLst>
          </p:cNvPr>
          <p:cNvSpPr>
            <a:spLocks noGrp="1"/>
          </p:cNvSpPr>
          <p:nvPr>
            <p:ph sz="quarter" idx="13"/>
          </p:nvPr>
        </p:nvSpPr>
        <p:spPr>
          <a:xfrm>
            <a:off x="6432331" y="309192"/>
            <a:ext cx="6004585" cy="6340798"/>
          </a:xfrm>
        </p:spPr>
        <p:txBody>
          <a:bodyPr>
            <a:normAutofit/>
          </a:bodyPr>
          <a:lstStyle/>
          <a:p>
            <a:r>
              <a:rPr lang="en-US" sz="3400"/>
              <a:t>Phonological Processing</a:t>
            </a:r>
          </a:p>
          <a:p>
            <a:pPr lvl="1">
              <a:buFont typeface="Wingdings" panose="05000000000000000000" pitchFamily="2" charset="2"/>
              <a:buChar char="Ø"/>
            </a:pPr>
            <a:r>
              <a:rPr lang="en-US" sz="2800" b="1" i="1"/>
              <a:t> Sounds and language</a:t>
            </a:r>
          </a:p>
          <a:p>
            <a:r>
              <a:rPr lang="en-US" sz="3400"/>
              <a:t>Orthographic Processing</a:t>
            </a:r>
          </a:p>
          <a:p>
            <a:pPr lvl="1">
              <a:buFont typeface="Wingdings" panose="05000000000000000000" pitchFamily="2" charset="2"/>
              <a:buChar char="Ø"/>
            </a:pPr>
            <a:r>
              <a:rPr lang="en-US" sz="3200" b="1" i="1"/>
              <a:t> </a:t>
            </a:r>
            <a:r>
              <a:rPr lang="en-US" sz="2800" b="1" i="1"/>
              <a:t>Letter and word recognition</a:t>
            </a:r>
          </a:p>
          <a:p>
            <a:r>
              <a:rPr lang="en-US" sz="3400"/>
              <a:t>Sound &amp; Symbol Connection</a:t>
            </a:r>
          </a:p>
          <a:p>
            <a:pPr lvl="1">
              <a:buFont typeface="Wingdings" panose="05000000000000000000" pitchFamily="2" charset="2"/>
              <a:buChar char="Ø"/>
            </a:pPr>
            <a:r>
              <a:rPr lang="en-US" sz="3000" b="1" i="1"/>
              <a:t> </a:t>
            </a:r>
            <a:r>
              <a:rPr lang="en-US" sz="2800" b="1" i="1"/>
              <a:t>Phonics</a:t>
            </a:r>
            <a:endParaRPr lang="en-US" b="1" i="1"/>
          </a:p>
          <a:p>
            <a:r>
              <a:rPr lang="en-US" sz="3400"/>
              <a:t>Word Meaning</a:t>
            </a:r>
          </a:p>
          <a:p>
            <a:pPr lvl="1">
              <a:buFont typeface="Wingdings" panose="05000000000000000000" pitchFamily="2" charset="2"/>
              <a:buChar char="Ø"/>
            </a:pPr>
            <a:r>
              <a:rPr lang="en-US" sz="3200" b="1"/>
              <a:t> </a:t>
            </a:r>
            <a:r>
              <a:rPr lang="en-US" sz="2800" b="1"/>
              <a:t>Meaning and Context = Comprehension</a:t>
            </a:r>
            <a:endParaRPr lang="en-US" sz="2800"/>
          </a:p>
          <a:p>
            <a:endParaRPr lang="en-US"/>
          </a:p>
        </p:txBody>
      </p:sp>
      <p:sp>
        <p:nvSpPr>
          <p:cNvPr id="2" name="Slide Number Placeholder 1">
            <a:extLst>
              <a:ext uri="{FF2B5EF4-FFF2-40B4-BE49-F238E27FC236}">
                <a16:creationId xmlns:a16="http://schemas.microsoft.com/office/drawing/2014/main" id="{5D363E30-04A1-98D4-839C-E760A49CC4FD}"/>
              </a:ext>
            </a:extLst>
          </p:cNvPr>
          <p:cNvSpPr>
            <a:spLocks noGrp="1"/>
          </p:cNvSpPr>
          <p:nvPr>
            <p:ph type="sldNum" sz="quarter" idx="16"/>
          </p:nvPr>
        </p:nvSpPr>
        <p:spPr/>
        <p:txBody>
          <a:bodyPr/>
          <a:lstStyle/>
          <a:p>
            <a:fld id="{A4942799-31AF-4FF8-9D79-C1A3E01FB207}" type="slidenum">
              <a:rPr lang="en-US" noProof="0" smtClean="0"/>
              <a:t>27</a:t>
            </a:fld>
            <a:endParaRPr lang="en-US"/>
          </a:p>
        </p:txBody>
      </p:sp>
    </p:spTree>
    <p:extLst>
      <p:ext uri="{BB962C8B-B14F-4D97-AF65-F5344CB8AC3E}">
        <p14:creationId xmlns:p14="http://schemas.microsoft.com/office/powerpoint/2010/main" val="985335095"/>
      </p:ext>
    </p:extLst>
  </p:cSld>
  <p:clrMapOvr>
    <a:masterClrMapping/>
  </p:clrMapOvr>
  <p:transition spd="slow" advClick="0" advTm="5000">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D0B9-1809-4896-BF80-040C13F6D76A}"/>
              </a:ext>
            </a:extLst>
          </p:cNvPr>
          <p:cNvSpPr>
            <a:spLocks noGrp="1"/>
          </p:cNvSpPr>
          <p:nvPr>
            <p:ph type="title"/>
          </p:nvPr>
        </p:nvSpPr>
        <p:spPr>
          <a:xfrm>
            <a:off x="967655" y="173421"/>
            <a:ext cx="10571998" cy="970450"/>
          </a:xfrm>
          <a:prstGeom prst="rect">
            <a:avLst/>
          </a:prstGeom>
          <a:effectLst/>
        </p:spPr>
        <p:txBody>
          <a:bodyPr anchor="ctr">
            <a:normAutofit/>
          </a:bodyPr>
          <a:lstStyle/>
          <a:p>
            <a:pPr algn="ctr"/>
            <a:r>
              <a:rPr lang="en-US"/>
              <a:t>How Children Learn to Read</a:t>
            </a:r>
          </a:p>
        </p:txBody>
      </p:sp>
      <p:pic>
        <p:nvPicPr>
          <p:cNvPr id="5" name="Picture 4">
            <a:extLst>
              <a:ext uri="{FF2B5EF4-FFF2-40B4-BE49-F238E27FC236}">
                <a16:creationId xmlns:a16="http://schemas.microsoft.com/office/drawing/2014/main" id="{126A9F87-9561-44D6-B146-1CE3EC7FCB1B}"/>
              </a:ext>
            </a:extLst>
          </p:cNvPr>
          <p:cNvPicPr>
            <a:picLocks noChangeAspect="1"/>
          </p:cNvPicPr>
          <p:nvPr/>
        </p:nvPicPr>
        <p:blipFill>
          <a:blip r:embed="rId3"/>
          <a:stretch>
            <a:fillRect/>
          </a:stretch>
        </p:blipFill>
        <p:spPr>
          <a:xfrm>
            <a:off x="1208080" y="1259470"/>
            <a:ext cx="9775840" cy="5598530"/>
          </a:xfrm>
          <a:prstGeom prst="rect">
            <a:avLst/>
          </a:prstGeom>
          <a:no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D4903EDF-5E76-4693-B8EF-1553B167B1BE}"/>
              </a:ext>
            </a:extLst>
          </p:cNvPr>
          <p:cNvSpPr txBox="1"/>
          <p:nvPr/>
        </p:nvSpPr>
        <p:spPr>
          <a:xfrm>
            <a:off x="4106175" y="6492815"/>
            <a:ext cx="44828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Seidenberg and McClelland, 1989 </a:t>
            </a:r>
            <a:endParaRPr lang="en-US"/>
          </a:p>
        </p:txBody>
      </p:sp>
      <p:sp>
        <p:nvSpPr>
          <p:cNvPr id="4" name="Slide Number Placeholder 3">
            <a:extLst>
              <a:ext uri="{FF2B5EF4-FFF2-40B4-BE49-F238E27FC236}">
                <a16:creationId xmlns:a16="http://schemas.microsoft.com/office/drawing/2014/main" id="{7F9E1181-743D-C86F-8049-0EC126F1ECCC}"/>
              </a:ext>
            </a:extLst>
          </p:cNvPr>
          <p:cNvSpPr>
            <a:spLocks noGrp="1"/>
          </p:cNvSpPr>
          <p:nvPr>
            <p:ph type="sldNum" sz="quarter" idx="12"/>
          </p:nvPr>
        </p:nvSpPr>
        <p:spPr/>
        <p:txBody>
          <a:bodyPr/>
          <a:lstStyle/>
          <a:p>
            <a:fld id="{A4942799-31AF-4FF8-9D79-C1A3E01FB207}" type="slidenum">
              <a:rPr lang="en-US" noProof="0" smtClean="0"/>
              <a:t>28</a:t>
            </a:fld>
            <a:endParaRPr lang="en-US"/>
          </a:p>
        </p:txBody>
      </p:sp>
    </p:spTree>
    <p:extLst>
      <p:ext uri="{BB962C8B-B14F-4D97-AF65-F5344CB8AC3E}">
        <p14:creationId xmlns:p14="http://schemas.microsoft.com/office/powerpoint/2010/main" val="1603705266"/>
      </p:ext>
    </p:extLst>
  </p:cSld>
  <p:clrMapOvr>
    <a:masterClrMapping/>
  </p:clrMapOvr>
  <p:transition spd="slow" advClick="0" advTm="500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2231D-341A-4C7C-93D5-50E94C53F5AC}"/>
              </a:ext>
            </a:extLst>
          </p:cNvPr>
          <p:cNvPicPr>
            <a:picLocks noChangeAspect="1"/>
          </p:cNvPicPr>
          <p:nvPr/>
        </p:nvPicPr>
        <p:blipFill>
          <a:blip r:embed="rId3"/>
          <a:stretch>
            <a:fillRect/>
          </a:stretch>
        </p:blipFill>
        <p:spPr>
          <a:xfrm>
            <a:off x="445287" y="359551"/>
            <a:ext cx="1179567" cy="6280363"/>
          </a:xfrm>
          <a:prstGeom prst="rect">
            <a:avLst/>
          </a:prstGeom>
        </p:spPr>
      </p:pic>
      <p:pic>
        <p:nvPicPr>
          <p:cNvPr id="2" name="Picture 2" descr="Diagram&#10;&#10;Description automatically generated">
            <a:extLst>
              <a:ext uri="{FF2B5EF4-FFF2-40B4-BE49-F238E27FC236}">
                <a16:creationId xmlns:a16="http://schemas.microsoft.com/office/drawing/2014/main" id="{8E0B55DA-6558-9211-6D8B-2806711E7E57}"/>
              </a:ext>
            </a:extLst>
          </p:cNvPr>
          <p:cNvPicPr>
            <a:picLocks noChangeAspect="1"/>
          </p:cNvPicPr>
          <p:nvPr/>
        </p:nvPicPr>
        <p:blipFill>
          <a:blip r:embed="rId4"/>
          <a:stretch>
            <a:fillRect/>
          </a:stretch>
        </p:blipFill>
        <p:spPr>
          <a:xfrm>
            <a:off x="1676400" y="593876"/>
            <a:ext cx="9897532" cy="5564415"/>
          </a:xfrm>
          <a:prstGeom prst="rect">
            <a:avLst/>
          </a:prstGeom>
        </p:spPr>
      </p:pic>
      <p:sp>
        <p:nvSpPr>
          <p:cNvPr id="3" name="Slide Number Placeholder 2">
            <a:extLst>
              <a:ext uri="{FF2B5EF4-FFF2-40B4-BE49-F238E27FC236}">
                <a16:creationId xmlns:a16="http://schemas.microsoft.com/office/drawing/2014/main" id="{30019FF8-E2A8-00B2-86BA-73D288BB6E17}"/>
              </a:ext>
            </a:extLst>
          </p:cNvPr>
          <p:cNvSpPr>
            <a:spLocks noGrp="1"/>
          </p:cNvSpPr>
          <p:nvPr>
            <p:ph type="sldNum" sz="quarter" idx="12"/>
          </p:nvPr>
        </p:nvSpPr>
        <p:spPr/>
        <p:txBody>
          <a:bodyPr/>
          <a:lstStyle/>
          <a:p>
            <a:fld id="{A4942799-31AF-4FF8-9D79-C1A3E01FB207}" type="slidenum">
              <a:rPr lang="en-US" noProof="0" smtClean="0"/>
              <a:t>29</a:t>
            </a:fld>
            <a:endParaRPr lang="en-US"/>
          </a:p>
        </p:txBody>
      </p:sp>
    </p:spTree>
    <p:extLst>
      <p:ext uri="{BB962C8B-B14F-4D97-AF65-F5344CB8AC3E}">
        <p14:creationId xmlns:p14="http://schemas.microsoft.com/office/powerpoint/2010/main" val="2892632547"/>
      </p:ext>
    </p:extLst>
  </p:cSld>
  <p:clrMapOvr>
    <a:masterClrMapping/>
  </p:clrMapOvr>
  <p:transition spd="slow" advClick="0"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4F62-AE91-4380-A8FF-3565E7616CA5}"/>
              </a:ext>
            </a:extLst>
          </p:cNvPr>
          <p:cNvSpPr>
            <a:spLocks noGrp="1"/>
          </p:cNvSpPr>
          <p:nvPr>
            <p:ph type="title"/>
          </p:nvPr>
        </p:nvSpPr>
        <p:spPr/>
        <p:txBody>
          <a:bodyPr/>
          <a:lstStyle/>
          <a:p>
            <a:pPr algn="ctr"/>
            <a:r>
              <a:rPr lang="en-US" sz="4400"/>
              <a:t>Components of Title 1</a:t>
            </a:r>
          </a:p>
        </p:txBody>
      </p:sp>
      <p:sp>
        <p:nvSpPr>
          <p:cNvPr id="3" name="Content Placeholder 2">
            <a:extLst>
              <a:ext uri="{FF2B5EF4-FFF2-40B4-BE49-F238E27FC236}">
                <a16:creationId xmlns:a16="http://schemas.microsoft.com/office/drawing/2014/main" id="{85AA3FF2-5DA8-4273-8BB7-9F0BF7698CAA}"/>
              </a:ext>
            </a:extLst>
          </p:cNvPr>
          <p:cNvSpPr>
            <a:spLocks noGrp="1"/>
          </p:cNvSpPr>
          <p:nvPr>
            <p:ph sz="half" idx="2"/>
          </p:nvPr>
        </p:nvSpPr>
        <p:spPr>
          <a:xfrm>
            <a:off x="477079" y="2309537"/>
            <a:ext cx="11476382" cy="4227443"/>
          </a:xfrm>
        </p:spPr>
        <p:txBody>
          <a:bodyPr>
            <a:normAutofit lnSpcReduction="10000"/>
          </a:bodyPr>
          <a:lstStyle/>
          <a:p>
            <a:r>
              <a:rPr lang="en-US" sz="2800"/>
              <a:t>School/Parent Compact Agreement</a:t>
            </a:r>
          </a:p>
          <a:p>
            <a:pPr lvl="1"/>
            <a:r>
              <a:rPr lang="en-US" sz="2400"/>
              <a:t>School, Parent, and Student Participation</a:t>
            </a:r>
          </a:p>
          <a:p>
            <a:r>
              <a:rPr lang="en-US" sz="2800"/>
              <a:t>Parent and Family Engagement</a:t>
            </a:r>
          </a:p>
          <a:p>
            <a:pPr lvl="1"/>
            <a:r>
              <a:rPr lang="en-US" sz="2400"/>
              <a:t>Website, parent meetings, open house, and conferences.</a:t>
            </a:r>
          </a:p>
          <a:p>
            <a:r>
              <a:rPr lang="en-US" sz="2800"/>
              <a:t>Planning, Review and Improvement</a:t>
            </a:r>
          </a:p>
          <a:p>
            <a:r>
              <a:rPr lang="en-US" sz="2800"/>
              <a:t>District Budget and Funding</a:t>
            </a:r>
          </a:p>
          <a:p>
            <a:r>
              <a:rPr lang="en-US" sz="2800" i="1"/>
              <a:t>Dr. Gately and Dr. Torres will be available to answer additional questions. </a:t>
            </a:r>
          </a:p>
        </p:txBody>
      </p:sp>
      <p:pic>
        <p:nvPicPr>
          <p:cNvPr id="4" name="Picture 2" descr="Image result for tredyffrin easttown school district">
            <a:extLst>
              <a:ext uri="{FF2B5EF4-FFF2-40B4-BE49-F238E27FC236}">
                <a16:creationId xmlns:a16="http://schemas.microsoft.com/office/drawing/2014/main" id="{C4FE0B68-54B4-423A-8297-233000E4C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3" y="135614"/>
            <a:ext cx="1551297" cy="155129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5D3ADF6-CB76-87C9-4EA8-F9B5086C076E}"/>
              </a:ext>
            </a:extLst>
          </p:cNvPr>
          <p:cNvSpPr>
            <a:spLocks noGrp="1"/>
          </p:cNvSpPr>
          <p:nvPr>
            <p:ph type="sldNum" sz="quarter" idx="12"/>
          </p:nvPr>
        </p:nvSpPr>
        <p:spPr/>
        <p:txBody>
          <a:bodyPr/>
          <a:lstStyle/>
          <a:p>
            <a:fld id="{A4942799-31AF-4FF8-9D79-C1A3E01FB207}" type="slidenum">
              <a:rPr lang="en-US" noProof="0" smtClean="0"/>
              <a:t>3</a:t>
            </a:fld>
            <a:endParaRPr lang="en-US"/>
          </a:p>
        </p:txBody>
      </p:sp>
    </p:spTree>
    <p:extLst>
      <p:ext uri="{BB962C8B-B14F-4D97-AF65-F5344CB8AC3E}">
        <p14:creationId xmlns:p14="http://schemas.microsoft.com/office/powerpoint/2010/main" val="789537784"/>
      </p:ext>
    </p:extLst>
  </p:cSld>
  <p:clrMapOvr>
    <a:masterClrMapping/>
  </p:clrMapOvr>
  <p:transition spd="slow" advClick="0" advTm="500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69883B-E07F-4D6A-93E6-48FADA1AB28D}"/>
              </a:ext>
            </a:extLst>
          </p:cNvPr>
          <p:cNvSpPr>
            <a:spLocks noGrp="1"/>
          </p:cNvSpPr>
          <p:nvPr>
            <p:ph type="title"/>
          </p:nvPr>
        </p:nvSpPr>
        <p:spPr/>
        <p:txBody>
          <a:bodyPr/>
          <a:lstStyle/>
          <a:p>
            <a:pPr algn="ctr"/>
            <a:r>
              <a:rPr lang="en-US" altLang="en-US"/>
              <a:t>The Building Blocks of Reading</a:t>
            </a:r>
          </a:p>
        </p:txBody>
      </p:sp>
      <p:pic>
        <p:nvPicPr>
          <p:cNvPr id="12" name="Picture 6" descr="Image result for building blocks">
            <a:extLst>
              <a:ext uri="{FF2B5EF4-FFF2-40B4-BE49-F238E27FC236}">
                <a16:creationId xmlns:a16="http://schemas.microsoft.com/office/drawing/2014/main" id="{04250F38-3253-4341-BA34-3313469DF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28" y="319882"/>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Diagram&#10;&#10;Description automatically generated">
            <a:extLst>
              <a:ext uri="{FF2B5EF4-FFF2-40B4-BE49-F238E27FC236}">
                <a16:creationId xmlns:a16="http://schemas.microsoft.com/office/drawing/2014/main" id="{0E7D10C6-1FE3-2F76-2A24-E4E0320C1DC5}"/>
              </a:ext>
            </a:extLst>
          </p:cNvPr>
          <p:cNvPicPr>
            <a:picLocks noChangeAspect="1"/>
          </p:cNvPicPr>
          <p:nvPr/>
        </p:nvPicPr>
        <p:blipFill>
          <a:blip r:embed="rId4"/>
          <a:stretch>
            <a:fillRect/>
          </a:stretch>
        </p:blipFill>
        <p:spPr>
          <a:xfrm>
            <a:off x="2787651" y="2085876"/>
            <a:ext cx="6235700" cy="4400748"/>
          </a:xfrm>
          <a:prstGeom prst="rect">
            <a:avLst/>
          </a:prstGeom>
        </p:spPr>
      </p:pic>
      <p:sp>
        <p:nvSpPr>
          <p:cNvPr id="4" name="Slide Number Placeholder 3">
            <a:extLst>
              <a:ext uri="{FF2B5EF4-FFF2-40B4-BE49-F238E27FC236}">
                <a16:creationId xmlns:a16="http://schemas.microsoft.com/office/drawing/2014/main" id="{A93616D1-4F23-F3A7-4A5A-04FB328B5CCB}"/>
              </a:ext>
            </a:extLst>
          </p:cNvPr>
          <p:cNvSpPr>
            <a:spLocks noGrp="1"/>
          </p:cNvSpPr>
          <p:nvPr>
            <p:ph type="sldNum" sz="quarter" idx="12"/>
          </p:nvPr>
        </p:nvSpPr>
        <p:spPr/>
        <p:txBody>
          <a:bodyPr/>
          <a:lstStyle/>
          <a:p>
            <a:fld id="{A4942799-31AF-4FF8-9D79-C1A3E01FB207}" type="slidenum">
              <a:rPr lang="en-US" noProof="0" smtClean="0"/>
              <a:t>30</a:t>
            </a:fld>
            <a:endParaRPr lang="en-US"/>
          </a:p>
        </p:txBody>
      </p:sp>
    </p:spTree>
  </p:cSld>
  <p:clrMapOvr>
    <a:masterClrMapping/>
  </p:clrMapOvr>
  <p:transition spd="slow" advClick="0" advTm="500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re 1">
            <a:extLst>
              <a:ext uri="{FF2B5EF4-FFF2-40B4-BE49-F238E27FC236}">
                <a16:creationId xmlns:a16="http://schemas.microsoft.com/office/drawing/2014/main" id="{B88FB668-F729-41D7-B9A1-637043D90E45}"/>
              </a:ext>
            </a:extLst>
          </p:cNvPr>
          <p:cNvSpPr>
            <a:spLocks/>
          </p:cNvSpPr>
          <p:nvPr/>
        </p:nvSpPr>
        <p:spPr bwMode="auto">
          <a:xfrm>
            <a:off x="2529677" y="1498782"/>
            <a:ext cx="71326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altLang="en-US" sz="4000">
                <a:solidFill>
                  <a:schemeClr val="accent1"/>
                </a:solidFill>
                <a:effectLst>
                  <a:outerShdw blurRad="38100" dist="38100" dir="2700000" algn="tl">
                    <a:srgbClr val="000000">
                      <a:alpha val="43137"/>
                    </a:srgbClr>
                  </a:outerShdw>
                </a:effectLst>
                <a:cs typeface="Times New Roman" panose="02020603050405020304" pitchFamily="18" charset="0"/>
              </a:rPr>
              <a:t>1. Phonological Awareness</a:t>
            </a:r>
            <a:endParaRPr lang="en-US" altLang="en-US" sz="4000">
              <a:solidFill>
                <a:schemeClr val="accent1"/>
              </a:solidFill>
              <a:latin typeface="+mj-lt"/>
              <a:cs typeface="Times New Roman" panose="02020603050405020304" pitchFamily="18" charset="0"/>
            </a:endParaRPr>
          </a:p>
          <a:p>
            <a:pPr algn="ctr">
              <a:spcBef>
                <a:spcPct val="0"/>
              </a:spcBef>
              <a:buNone/>
              <a:defRPr/>
            </a:pPr>
            <a:r>
              <a:rPr lang="en-US" altLang="en-US" sz="2800">
                <a:latin typeface="+mn-lt"/>
                <a:cs typeface="Times New Roman" panose="02020603050405020304" pitchFamily="18" charset="0"/>
              </a:rPr>
              <a:t>Focusing on </a:t>
            </a:r>
            <a:r>
              <a:rPr lang="en-US" altLang="en-US" sz="2800" u="sng">
                <a:latin typeface="+mn-lt"/>
                <a:cs typeface="Times New Roman" panose="02020603050405020304" pitchFamily="18" charset="0"/>
              </a:rPr>
              <a:t>sounds </a:t>
            </a:r>
            <a:endParaRPr lang="fr-CA" altLang="en-US" sz="2800">
              <a:latin typeface="+mn-lt"/>
              <a:cs typeface="Times New Roman" panose="02020603050405020304" pitchFamily="18" charset="0"/>
            </a:endParaRPr>
          </a:p>
        </p:txBody>
      </p:sp>
      <p:sp>
        <p:nvSpPr>
          <p:cNvPr id="3" name="TextBox 2">
            <a:extLst>
              <a:ext uri="{FF2B5EF4-FFF2-40B4-BE49-F238E27FC236}">
                <a16:creationId xmlns:a16="http://schemas.microsoft.com/office/drawing/2014/main" id="{1B63F651-D9E8-49AE-BC47-F71C9FC764D2}"/>
              </a:ext>
            </a:extLst>
          </p:cNvPr>
          <p:cNvSpPr txBox="1"/>
          <p:nvPr/>
        </p:nvSpPr>
        <p:spPr>
          <a:xfrm>
            <a:off x="2232988" y="421338"/>
            <a:ext cx="7726016" cy="830997"/>
          </a:xfrm>
          <a:prstGeom prst="rect">
            <a:avLst/>
          </a:prstGeom>
          <a:solidFill>
            <a:srgbClr val="6D0000"/>
          </a:solidFill>
        </p:spPr>
        <p:txBody>
          <a:bodyPr wrap="square" lIns="91440" tIns="45720" rIns="91440" bIns="45720" rtlCol="0" anchor="t">
            <a:spAutoFit/>
          </a:bodyPr>
          <a:lstStyle/>
          <a:p>
            <a:pPr algn="ctr"/>
            <a:r>
              <a:rPr lang="en-US" sz="2400">
                <a:solidFill>
                  <a:schemeClr val="bg1"/>
                </a:solidFill>
              </a:rPr>
              <a:t>Research tells us that children need these five components to become skilled readers.</a:t>
            </a:r>
          </a:p>
        </p:txBody>
      </p:sp>
      <p:sp>
        <p:nvSpPr>
          <p:cNvPr id="4" name="TextBox 3">
            <a:extLst>
              <a:ext uri="{FF2B5EF4-FFF2-40B4-BE49-F238E27FC236}">
                <a16:creationId xmlns:a16="http://schemas.microsoft.com/office/drawing/2014/main" id="{CB9C678D-F47C-445D-951C-88DFEAEE855C}"/>
              </a:ext>
            </a:extLst>
          </p:cNvPr>
          <p:cNvSpPr txBox="1"/>
          <p:nvPr/>
        </p:nvSpPr>
        <p:spPr>
          <a:xfrm>
            <a:off x="1086679" y="3073759"/>
            <a:ext cx="10389704" cy="3016210"/>
          </a:xfrm>
          <a:prstGeom prst="rect">
            <a:avLst/>
          </a:prstGeom>
          <a:noFill/>
        </p:spPr>
        <p:txBody>
          <a:bodyPr wrap="square" lIns="91440" tIns="45720" rIns="91440" bIns="45720" rtlCol="0" anchor="t">
            <a:spAutoFit/>
          </a:bodyPr>
          <a:lstStyle/>
          <a:p>
            <a:pPr marL="342900" indent="-342900">
              <a:spcAft>
                <a:spcPts val="1200"/>
              </a:spcAft>
              <a:buClr>
                <a:srgbClr val="6D0000"/>
              </a:buClr>
              <a:buFont typeface="Courier New" panose="02070309020205020404" pitchFamily="49" charset="0"/>
              <a:buChar char="o"/>
            </a:pPr>
            <a:r>
              <a:rPr lang="en-US" sz="3200"/>
              <a:t>Every spoken word is a series of sounds. </a:t>
            </a:r>
          </a:p>
          <a:p>
            <a:pPr marL="342900" indent="-342900">
              <a:spcAft>
                <a:spcPts val="1200"/>
              </a:spcAft>
              <a:buClr>
                <a:srgbClr val="6D0000"/>
              </a:buClr>
              <a:buFont typeface="Courier New" panose="02070309020205020404" pitchFamily="49" charset="0"/>
              <a:buChar char="o"/>
            </a:pPr>
            <a:r>
              <a:rPr lang="en-US" sz="3200"/>
              <a:t>Before a child is able to read, they need to become aware of how sounds work.  </a:t>
            </a:r>
          </a:p>
          <a:p>
            <a:pPr marL="342900" indent="-342900">
              <a:spcAft>
                <a:spcPts val="1200"/>
              </a:spcAft>
              <a:buClr>
                <a:srgbClr val="6D0000"/>
              </a:buClr>
              <a:buFont typeface="Courier New" panose="02070309020205020404" pitchFamily="49" charset="0"/>
              <a:buChar char="o"/>
            </a:pPr>
            <a:r>
              <a:rPr lang="en-US" sz="3200"/>
              <a:t>Build spoken language by talking and listening.</a:t>
            </a:r>
          </a:p>
          <a:p>
            <a:pPr marL="342900" indent="-342900">
              <a:spcAft>
                <a:spcPts val="1200"/>
              </a:spcAft>
              <a:buClr>
                <a:srgbClr val="6D0000"/>
              </a:buClr>
              <a:buFont typeface="Courier New" panose="02070309020205020404" pitchFamily="49" charset="0"/>
              <a:buChar char="o"/>
            </a:pPr>
            <a:endParaRPr lang="en-US" sz="3200"/>
          </a:p>
        </p:txBody>
      </p:sp>
      <p:sp>
        <p:nvSpPr>
          <p:cNvPr id="2" name="TextBox 1">
            <a:extLst>
              <a:ext uri="{FF2B5EF4-FFF2-40B4-BE49-F238E27FC236}">
                <a16:creationId xmlns:a16="http://schemas.microsoft.com/office/drawing/2014/main" id="{01FF2011-9102-8246-87DE-D5A1694D8F25}"/>
              </a:ext>
            </a:extLst>
          </p:cNvPr>
          <p:cNvSpPr txBox="1"/>
          <p:nvPr/>
        </p:nvSpPr>
        <p:spPr>
          <a:xfrm>
            <a:off x="3529263" y="6160168"/>
            <a:ext cx="83418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https://www.readingrockets.org/reading-101/reading-and-writing-basics/phonological-and-phonemic-awareness</a:t>
            </a:r>
            <a:endParaRPr lang="en-US"/>
          </a:p>
          <a:p>
            <a:endParaRPr lang="en-US">
              <a:ea typeface="+mn-lt"/>
              <a:cs typeface="+mn-lt"/>
            </a:endParaRPr>
          </a:p>
        </p:txBody>
      </p:sp>
      <p:sp>
        <p:nvSpPr>
          <p:cNvPr id="5" name="Slide Number Placeholder 4">
            <a:extLst>
              <a:ext uri="{FF2B5EF4-FFF2-40B4-BE49-F238E27FC236}">
                <a16:creationId xmlns:a16="http://schemas.microsoft.com/office/drawing/2014/main" id="{D0163324-1D37-E5CA-9A1E-C3C7C6D98EC5}"/>
              </a:ext>
            </a:extLst>
          </p:cNvPr>
          <p:cNvSpPr>
            <a:spLocks noGrp="1"/>
          </p:cNvSpPr>
          <p:nvPr>
            <p:ph type="sldNum" sz="quarter" idx="12"/>
          </p:nvPr>
        </p:nvSpPr>
        <p:spPr/>
        <p:txBody>
          <a:bodyPr/>
          <a:lstStyle/>
          <a:p>
            <a:fld id="{A4942799-31AF-4FF8-9D79-C1A3E01FB207}" type="slidenum">
              <a:rPr lang="en-US" noProof="0" smtClean="0"/>
              <a:t>31</a:t>
            </a:fld>
            <a:endParaRPr lang="en-US"/>
          </a:p>
        </p:txBody>
      </p:sp>
    </p:spTree>
  </p:cSld>
  <p:clrMapOvr>
    <a:masterClrMapping/>
  </p:clrMapOvr>
  <p:transition spd="slow" advClick="0" advTm="500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descr="Image result for building blocks">
            <a:extLst>
              <a:ext uri="{FF2B5EF4-FFF2-40B4-BE49-F238E27FC236}">
                <a16:creationId xmlns:a16="http://schemas.microsoft.com/office/drawing/2014/main" id="{B47422BB-BF49-449B-B15B-416858CAE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85" y="387863"/>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62330D4-83CA-485F-BA03-AB5B7F2BD3F7}"/>
              </a:ext>
            </a:extLst>
          </p:cNvPr>
          <p:cNvSpPr>
            <a:spLocks noGrp="1"/>
          </p:cNvSpPr>
          <p:nvPr>
            <p:ph type="title"/>
          </p:nvPr>
        </p:nvSpPr>
        <p:spPr/>
        <p:txBody>
          <a:bodyPr/>
          <a:lstStyle/>
          <a:p>
            <a:pPr algn="ctr"/>
            <a:r>
              <a:rPr lang="en-US"/>
              <a:t>Phonological Awareness: </a:t>
            </a:r>
            <a:br>
              <a:rPr lang="en-US"/>
            </a:br>
            <a:r>
              <a:rPr lang="en-US"/>
              <a:t>Strategies for  Home</a:t>
            </a:r>
          </a:p>
        </p:txBody>
      </p:sp>
      <p:sp>
        <p:nvSpPr>
          <p:cNvPr id="9" name="Content Placeholder 8">
            <a:extLst>
              <a:ext uri="{FF2B5EF4-FFF2-40B4-BE49-F238E27FC236}">
                <a16:creationId xmlns:a16="http://schemas.microsoft.com/office/drawing/2014/main" id="{D9D3C130-8766-4ECC-8566-F98ED1AB1487}"/>
              </a:ext>
            </a:extLst>
          </p:cNvPr>
          <p:cNvSpPr>
            <a:spLocks noGrp="1"/>
          </p:cNvSpPr>
          <p:nvPr>
            <p:ph sz="half" idx="2"/>
          </p:nvPr>
        </p:nvSpPr>
        <p:spPr>
          <a:xfrm>
            <a:off x="329117" y="2128248"/>
            <a:ext cx="11911321" cy="4726744"/>
          </a:xfrm>
        </p:spPr>
        <p:txBody>
          <a:bodyPr>
            <a:normAutofit fontScale="85000" lnSpcReduction="10000"/>
          </a:bodyPr>
          <a:lstStyle/>
          <a:p>
            <a:pPr marL="0" indent="0">
              <a:buNone/>
            </a:pPr>
            <a:endParaRPr lang="en-US" altLang="en-US" sz="3100"/>
          </a:p>
          <a:p>
            <a:pPr>
              <a:buFont typeface="Courier New" panose="02070309020205020404" pitchFamily="49" charset="0"/>
              <a:buChar char="o"/>
            </a:pPr>
            <a:r>
              <a:rPr lang="en-US" altLang="en-US" sz="3100"/>
              <a:t>Read a rhyming story or poem and ask your child to listen for the words that rhyme or begin with the same sound. </a:t>
            </a:r>
          </a:p>
          <a:p>
            <a:pPr>
              <a:buFont typeface="Courier New" panose="02070309020205020404" pitchFamily="49" charset="0"/>
              <a:buChar char="o"/>
            </a:pPr>
            <a:r>
              <a:rPr lang="en-US" sz="3100"/>
              <a:t>Highlight, describe, segment, and pronounce individual speech sounds if similar sounding words are confused (e.g., </a:t>
            </a:r>
            <a:r>
              <a:rPr lang="en-US" sz="3100" b="1"/>
              <a:t>flush/flesh/fresh </a:t>
            </a:r>
            <a:r>
              <a:rPr lang="en-US" sz="3100"/>
              <a:t>or</a:t>
            </a:r>
            <a:r>
              <a:rPr lang="en-US" sz="3100" b="1"/>
              <a:t> entomologist/etymologist</a:t>
            </a:r>
            <a:r>
              <a:rPr lang="en-US" sz="3100"/>
              <a:t>).</a:t>
            </a:r>
          </a:p>
          <a:p>
            <a:pPr>
              <a:buFont typeface="Courier New" panose="02070309020205020404" pitchFamily="49" charset="0"/>
              <a:buChar char="o"/>
            </a:pPr>
            <a:r>
              <a:rPr lang="en-US" sz="3100"/>
              <a:t>Model how to correctly pronounce vocabulary and unfamiliar words.</a:t>
            </a:r>
          </a:p>
          <a:p>
            <a:pPr>
              <a:buFont typeface="Courier New" panose="02070309020205020404" pitchFamily="49" charset="0"/>
              <a:buChar char="o"/>
            </a:pPr>
            <a:r>
              <a:rPr lang="en-US" sz="3100"/>
              <a:t>Play auditory games:</a:t>
            </a:r>
          </a:p>
          <a:p>
            <a:pPr marL="0" indent="0">
              <a:buNone/>
            </a:pPr>
            <a:r>
              <a:rPr lang="en-US" sz="3100">
                <a:cs typeface="Arial"/>
              </a:rPr>
              <a:t>               “Say tease without /s/” (tea)  </a:t>
            </a:r>
          </a:p>
          <a:p>
            <a:pPr marL="0" indent="0">
              <a:buNone/>
            </a:pPr>
            <a:r>
              <a:rPr lang="en-US" sz="3100">
                <a:cs typeface="Arial"/>
              </a:rPr>
              <a:t>               “Say spray but instead of /p/ say /t/”(stray)                             </a:t>
            </a:r>
            <a:endParaRPr lang="en-US" sz="3100"/>
          </a:p>
          <a:p>
            <a:pPr>
              <a:buFont typeface="Courier New" panose="02070309020205020404" pitchFamily="49" charset="0"/>
              <a:buChar char="o"/>
            </a:pPr>
            <a:endParaRPr lang="en-US" altLang="en-US"/>
          </a:p>
          <a:p>
            <a:pPr>
              <a:buFont typeface="Courier New" panose="02070309020205020404" pitchFamily="49" charset="0"/>
              <a:buChar char="o"/>
            </a:pPr>
            <a:endParaRPr lang="en-US"/>
          </a:p>
        </p:txBody>
      </p:sp>
      <p:sp>
        <p:nvSpPr>
          <p:cNvPr id="2" name="Slide Number Placeholder 1">
            <a:extLst>
              <a:ext uri="{FF2B5EF4-FFF2-40B4-BE49-F238E27FC236}">
                <a16:creationId xmlns:a16="http://schemas.microsoft.com/office/drawing/2014/main" id="{467F0611-B577-5F65-B94A-8729171D4661}"/>
              </a:ext>
            </a:extLst>
          </p:cNvPr>
          <p:cNvSpPr>
            <a:spLocks noGrp="1"/>
          </p:cNvSpPr>
          <p:nvPr>
            <p:ph type="sldNum" sz="quarter" idx="12"/>
          </p:nvPr>
        </p:nvSpPr>
        <p:spPr/>
        <p:txBody>
          <a:bodyPr/>
          <a:lstStyle/>
          <a:p>
            <a:fld id="{A4942799-31AF-4FF8-9D79-C1A3E01FB207}" type="slidenum">
              <a:rPr lang="en-US" noProof="0" smtClean="0"/>
              <a:t>32</a:t>
            </a:fld>
            <a:endParaRPr lang="en-US"/>
          </a:p>
        </p:txBody>
      </p:sp>
    </p:spTree>
  </p:cSld>
  <p:clrMapOvr>
    <a:masterClrMapping/>
  </p:clrMapOvr>
  <p:transition spd="slow" advClick="0" advTm="500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re 1">
            <a:extLst>
              <a:ext uri="{FF2B5EF4-FFF2-40B4-BE49-F238E27FC236}">
                <a16:creationId xmlns:a16="http://schemas.microsoft.com/office/drawing/2014/main" id="{B88FB668-F729-41D7-B9A1-637043D90E45}"/>
              </a:ext>
            </a:extLst>
          </p:cNvPr>
          <p:cNvSpPr>
            <a:spLocks/>
          </p:cNvSpPr>
          <p:nvPr/>
        </p:nvSpPr>
        <p:spPr bwMode="auto">
          <a:xfrm>
            <a:off x="2529676" y="1168626"/>
            <a:ext cx="71326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altLang="en-US" sz="4000">
                <a:solidFill>
                  <a:schemeClr val="accent1"/>
                </a:solidFill>
                <a:effectLst>
                  <a:outerShdw blurRad="38100" dist="38100" dir="2700000" algn="tl">
                    <a:srgbClr val="000000">
                      <a:alpha val="43137"/>
                    </a:srgbClr>
                  </a:outerShdw>
                </a:effectLst>
                <a:cs typeface="Times New Roman" panose="02020603050405020304" pitchFamily="18" charset="0"/>
              </a:rPr>
              <a:t>2. Phonics</a:t>
            </a:r>
            <a:endParaRPr lang="en-US" altLang="en-US" sz="4000">
              <a:solidFill>
                <a:schemeClr val="accent1"/>
              </a:solidFill>
              <a:latin typeface="+mj-lt"/>
              <a:cs typeface="Times New Roman" panose="02020603050405020304" pitchFamily="18" charset="0"/>
            </a:endParaRPr>
          </a:p>
          <a:p>
            <a:pPr algn="ctr">
              <a:spcBef>
                <a:spcPct val="0"/>
              </a:spcBef>
              <a:buNone/>
              <a:defRPr/>
            </a:pPr>
            <a:r>
              <a:rPr lang="en-US" altLang="en-US" sz="2800">
                <a:latin typeface="+mn-lt"/>
                <a:cs typeface="Times New Roman" panose="02020603050405020304" pitchFamily="18" charset="0"/>
              </a:rPr>
              <a:t>Connecting </a:t>
            </a:r>
            <a:r>
              <a:rPr lang="en-US" altLang="en-US" sz="2800" u="sng">
                <a:latin typeface="+mn-lt"/>
                <a:cs typeface="Times New Roman" panose="02020603050405020304" pitchFamily="18" charset="0"/>
              </a:rPr>
              <a:t>sounds to print </a:t>
            </a:r>
            <a:endParaRPr lang="fr-CA" altLang="en-US" sz="2800">
              <a:latin typeface="+mn-lt"/>
              <a:cs typeface="Times New Roman" panose="02020603050405020304" pitchFamily="18" charset="0"/>
            </a:endParaRPr>
          </a:p>
        </p:txBody>
      </p:sp>
      <p:sp>
        <p:nvSpPr>
          <p:cNvPr id="3" name="TextBox 2">
            <a:extLst>
              <a:ext uri="{FF2B5EF4-FFF2-40B4-BE49-F238E27FC236}">
                <a16:creationId xmlns:a16="http://schemas.microsoft.com/office/drawing/2014/main" id="{1B63F651-D9E8-49AE-BC47-F71C9FC764D2}"/>
              </a:ext>
            </a:extLst>
          </p:cNvPr>
          <p:cNvSpPr txBox="1"/>
          <p:nvPr/>
        </p:nvSpPr>
        <p:spPr>
          <a:xfrm>
            <a:off x="2232987" y="185096"/>
            <a:ext cx="7726016" cy="830997"/>
          </a:xfrm>
          <a:prstGeom prst="rect">
            <a:avLst/>
          </a:prstGeom>
          <a:solidFill>
            <a:srgbClr val="6D0000"/>
          </a:solidFill>
        </p:spPr>
        <p:txBody>
          <a:bodyPr wrap="square" lIns="91440" tIns="45720" rIns="91440" bIns="45720" rtlCol="0" anchor="t">
            <a:spAutoFit/>
          </a:bodyPr>
          <a:lstStyle/>
          <a:p>
            <a:pPr algn="ctr"/>
            <a:r>
              <a:rPr lang="en-US" sz="2400">
                <a:solidFill>
                  <a:schemeClr val="bg1"/>
                </a:solidFill>
              </a:rPr>
              <a:t>Research tells us that children need five components to become skilled readers.</a:t>
            </a:r>
          </a:p>
        </p:txBody>
      </p:sp>
      <p:sp>
        <p:nvSpPr>
          <p:cNvPr id="4" name="TextBox 3">
            <a:extLst>
              <a:ext uri="{FF2B5EF4-FFF2-40B4-BE49-F238E27FC236}">
                <a16:creationId xmlns:a16="http://schemas.microsoft.com/office/drawing/2014/main" id="{CB9C678D-F47C-445D-951C-88DFEAEE855C}"/>
              </a:ext>
            </a:extLst>
          </p:cNvPr>
          <p:cNvSpPr txBox="1"/>
          <p:nvPr/>
        </p:nvSpPr>
        <p:spPr>
          <a:xfrm>
            <a:off x="662610" y="2469907"/>
            <a:ext cx="11184834" cy="2862322"/>
          </a:xfrm>
          <a:prstGeom prst="rect">
            <a:avLst/>
          </a:prstGeom>
          <a:noFill/>
        </p:spPr>
        <p:txBody>
          <a:bodyPr wrap="square" lIns="91440" tIns="45720" rIns="91440" bIns="45720" rtlCol="0" anchor="t">
            <a:spAutoFit/>
          </a:bodyPr>
          <a:lstStyle/>
          <a:p>
            <a:pPr marL="342900" indent="-342900">
              <a:spcAft>
                <a:spcPts val="1200"/>
              </a:spcAft>
              <a:buClr>
                <a:srgbClr val="6D0000"/>
              </a:buClr>
              <a:buFont typeface="Courier New" panose="02070309020205020404" pitchFamily="49" charset="0"/>
              <a:buChar char="o"/>
            </a:pPr>
            <a:r>
              <a:rPr lang="en-US" sz="3200"/>
              <a:t>The leap from speaking to reading happens when a child starts to see how written letters represent speech sounds. </a:t>
            </a:r>
            <a:endParaRPr lang="en-US"/>
          </a:p>
          <a:p>
            <a:pPr marL="342900" indent="-342900">
              <a:spcAft>
                <a:spcPts val="1200"/>
              </a:spcAft>
              <a:buClr>
                <a:srgbClr val="6D0000"/>
              </a:buClr>
              <a:buFont typeface="Courier New" panose="02070309020205020404" pitchFamily="49" charset="0"/>
              <a:buChar char="o"/>
            </a:pPr>
            <a:r>
              <a:rPr lang="en-US" sz="3200"/>
              <a:t>Understand and apply letter-sound relationships. </a:t>
            </a:r>
          </a:p>
          <a:p>
            <a:pPr marL="342900" indent="-342900">
              <a:spcAft>
                <a:spcPts val="1200"/>
              </a:spcAft>
              <a:buClr>
                <a:srgbClr val="6D0000"/>
              </a:buClr>
              <a:buFont typeface="Courier New" panose="02070309020205020404" pitchFamily="49" charset="0"/>
              <a:buChar char="o"/>
            </a:pPr>
            <a:r>
              <a:rPr lang="en-US" sz="3200"/>
              <a:t>Be able to recognize words when they see them. </a:t>
            </a:r>
            <a:endParaRPr lang="en-US"/>
          </a:p>
        </p:txBody>
      </p:sp>
      <p:sp>
        <p:nvSpPr>
          <p:cNvPr id="2" name="TextBox 1">
            <a:extLst>
              <a:ext uri="{FF2B5EF4-FFF2-40B4-BE49-F238E27FC236}">
                <a16:creationId xmlns:a16="http://schemas.microsoft.com/office/drawing/2014/main" id="{52CB5E4E-7547-CA8E-A1DF-F0B9B69E02C1}"/>
              </a:ext>
            </a:extLst>
          </p:cNvPr>
          <p:cNvSpPr txBox="1"/>
          <p:nvPr/>
        </p:nvSpPr>
        <p:spPr>
          <a:xfrm>
            <a:off x="4138863" y="6400800"/>
            <a:ext cx="8903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3"/>
              </a:rPr>
              <a:t>https://www.readingrockets.org/teaching/reading-basics/phonics</a:t>
            </a:r>
            <a:endParaRPr lang="en-US">
              <a:ea typeface="+mn-lt"/>
              <a:cs typeface="+mn-lt"/>
            </a:endParaRPr>
          </a:p>
          <a:p>
            <a:endParaRPr lang="en-US"/>
          </a:p>
        </p:txBody>
      </p:sp>
      <p:sp>
        <p:nvSpPr>
          <p:cNvPr id="5" name="Slide Number Placeholder 4">
            <a:extLst>
              <a:ext uri="{FF2B5EF4-FFF2-40B4-BE49-F238E27FC236}">
                <a16:creationId xmlns:a16="http://schemas.microsoft.com/office/drawing/2014/main" id="{05B8449F-4515-EE22-A837-A2823A30AF3D}"/>
              </a:ext>
            </a:extLst>
          </p:cNvPr>
          <p:cNvSpPr>
            <a:spLocks noGrp="1"/>
          </p:cNvSpPr>
          <p:nvPr>
            <p:ph type="sldNum" sz="quarter" idx="12"/>
          </p:nvPr>
        </p:nvSpPr>
        <p:spPr/>
        <p:txBody>
          <a:bodyPr/>
          <a:lstStyle/>
          <a:p>
            <a:fld id="{A4942799-31AF-4FF8-9D79-C1A3E01FB207}" type="slidenum">
              <a:rPr lang="en-US" noProof="0" smtClean="0"/>
              <a:t>33</a:t>
            </a:fld>
            <a:endParaRPr lang="en-US"/>
          </a:p>
        </p:txBody>
      </p:sp>
    </p:spTree>
    <p:extLst>
      <p:ext uri="{BB962C8B-B14F-4D97-AF65-F5344CB8AC3E}">
        <p14:creationId xmlns:p14="http://schemas.microsoft.com/office/powerpoint/2010/main" val="3719744862"/>
      </p:ext>
    </p:extLst>
  </p:cSld>
  <p:clrMapOvr>
    <a:masterClrMapping/>
  </p:clrMapOvr>
  <p:transition spd="slow" advClick="0" advTm="500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7918-6682-44D7-9E26-7153E0365E31}"/>
              </a:ext>
            </a:extLst>
          </p:cNvPr>
          <p:cNvSpPr>
            <a:spLocks noGrp="1"/>
          </p:cNvSpPr>
          <p:nvPr>
            <p:ph type="title"/>
          </p:nvPr>
        </p:nvSpPr>
        <p:spPr/>
        <p:txBody>
          <a:bodyPr/>
          <a:lstStyle/>
          <a:p>
            <a:pPr algn="ctr"/>
            <a:r>
              <a:rPr lang="en-US"/>
              <a:t>Phonics: </a:t>
            </a:r>
            <a:br>
              <a:rPr lang="en-US"/>
            </a:br>
            <a:r>
              <a:rPr lang="en-US"/>
              <a:t>Strategies for Home</a:t>
            </a:r>
          </a:p>
        </p:txBody>
      </p:sp>
      <p:sp>
        <p:nvSpPr>
          <p:cNvPr id="3" name="Content Placeholder 2">
            <a:extLst>
              <a:ext uri="{FF2B5EF4-FFF2-40B4-BE49-F238E27FC236}">
                <a16:creationId xmlns:a16="http://schemas.microsoft.com/office/drawing/2014/main" id="{43D4B187-D02B-43C3-A04D-25F0F20E9712}"/>
              </a:ext>
            </a:extLst>
          </p:cNvPr>
          <p:cNvSpPr>
            <a:spLocks noGrp="1"/>
          </p:cNvSpPr>
          <p:nvPr>
            <p:ph sz="half" idx="2"/>
          </p:nvPr>
        </p:nvSpPr>
        <p:spPr>
          <a:xfrm>
            <a:off x="663399" y="2256029"/>
            <a:ext cx="10571998" cy="4770783"/>
          </a:xfrm>
        </p:spPr>
        <p:txBody>
          <a:bodyPr>
            <a:normAutofit/>
          </a:bodyPr>
          <a:lstStyle/>
          <a:p>
            <a:r>
              <a:rPr lang="en-US"/>
              <a:t>Watch videos that represent letters, sounds and words. </a:t>
            </a:r>
          </a:p>
          <a:p>
            <a:r>
              <a:rPr lang="en-US"/>
              <a:t>Encourage your child to use learned strategies to sound out words and identify syllable types.</a:t>
            </a:r>
          </a:p>
          <a:p>
            <a:r>
              <a:rPr lang="en-US"/>
              <a:t>While reading, practice connecting the sounds of letters with the print. </a:t>
            </a:r>
          </a:p>
          <a:p>
            <a:r>
              <a:rPr lang="en-US"/>
              <a:t>Talk about the multiple ways letters can represent sounds.</a:t>
            </a:r>
          </a:p>
          <a:p>
            <a:r>
              <a:rPr lang="en-US"/>
              <a:t>Build words with blocks, magnets etc.</a:t>
            </a:r>
          </a:p>
          <a:p>
            <a:endParaRPr lang="en-US"/>
          </a:p>
        </p:txBody>
      </p:sp>
      <p:pic>
        <p:nvPicPr>
          <p:cNvPr id="6" name="Picture 6" descr="Image result for building blocks">
            <a:extLst>
              <a:ext uri="{FF2B5EF4-FFF2-40B4-BE49-F238E27FC236}">
                <a16:creationId xmlns:a16="http://schemas.microsoft.com/office/drawing/2014/main" id="{7888CE30-A000-4F54-8363-BB04E0FF4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44" y="346076"/>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9D2CB2F-8EFB-1A6D-F30E-3A412C118F18}"/>
              </a:ext>
            </a:extLst>
          </p:cNvPr>
          <p:cNvSpPr>
            <a:spLocks noGrp="1"/>
          </p:cNvSpPr>
          <p:nvPr>
            <p:ph type="sldNum" sz="quarter" idx="12"/>
          </p:nvPr>
        </p:nvSpPr>
        <p:spPr/>
        <p:txBody>
          <a:bodyPr/>
          <a:lstStyle/>
          <a:p>
            <a:fld id="{A4942799-31AF-4FF8-9D79-C1A3E01FB207}" type="slidenum">
              <a:rPr lang="en-US" noProof="0" smtClean="0"/>
              <a:t>34</a:t>
            </a:fld>
            <a:endParaRPr lang="en-US"/>
          </a:p>
        </p:txBody>
      </p:sp>
    </p:spTree>
    <p:extLst>
      <p:ext uri="{BB962C8B-B14F-4D97-AF65-F5344CB8AC3E}">
        <p14:creationId xmlns:p14="http://schemas.microsoft.com/office/powerpoint/2010/main" val="1152959793"/>
      </p:ext>
    </p:extLst>
  </p:cSld>
  <p:clrMapOvr>
    <a:masterClrMapping/>
  </p:clrMapOvr>
  <p:transition spd="slow" advClick="0" advTm="500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re 1">
            <a:extLst>
              <a:ext uri="{FF2B5EF4-FFF2-40B4-BE49-F238E27FC236}">
                <a16:creationId xmlns:a16="http://schemas.microsoft.com/office/drawing/2014/main" id="{B88FB668-F729-41D7-B9A1-637043D90E45}"/>
              </a:ext>
            </a:extLst>
          </p:cNvPr>
          <p:cNvSpPr>
            <a:spLocks/>
          </p:cNvSpPr>
          <p:nvPr/>
        </p:nvSpPr>
        <p:spPr bwMode="auto">
          <a:xfrm>
            <a:off x="2529676" y="1168626"/>
            <a:ext cx="71326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altLang="en-US" sz="4000">
                <a:solidFill>
                  <a:schemeClr val="accent1"/>
                </a:solidFill>
                <a:effectLst>
                  <a:outerShdw blurRad="38100" dist="38100" dir="2700000" algn="tl">
                    <a:srgbClr val="000000">
                      <a:alpha val="43137"/>
                    </a:srgbClr>
                  </a:outerShdw>
                </a:effectLst>
                <a:cs typeface="Times New Roman" panose="02020603050405020304" pitchFamily="18" charset="0"/>
              </a:rPr>
              <a:t>3. Fluency</a:t>
            </a:r>
            <a:endParaRPr lang="en-US" altLang="en-US" sz="4000">
              <a:solidFill>
                <a:schemeClr val="accent1"/>
              </a:solidFill>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1B63F651-D9E8-49AE-BC47-F71C9FC764D2}"/>
              </a:ext>
            </a:extLst>
          </p:cNvPr>
          <p:cNvSpPr txBox="1"/>
          <p:nvPr/>
        </p:nvSpPr>
        <p:spPr>
          <a:xfrm>
            <a:off x="2232987" y="185096"/>
            <a:ext cx="7726016" cy="830997"/>
          </a:xfrm>
          <a:prstGeom prst="rect">
            <a:avLst/>
          </a:prstGeom>
          <a:solidFill>
            <a:srgbClr val="6D0000"/>
          </a:solidFill>
        </p:spPr>
        <p:txBody>
          <a:bodyPr wrap="square" lIns="91440" tIns="45720" rIns="91440" bIns="45720" rtlCol="0" anchor="t">
            <a:spAutoFit/>
          </a:bodyPr>
          <a:lstStyle/>
          <a:p>
            <a:pPr algn="ctr"/>
            <a:r>
              <a:rPr lang="en-US" sz="2400">
                <a:solidFill>
                  <a:schemeClr val="bg1"/>
                </a:solidFill>
              </a:rPr>
              <a:t>Research tells us that children need five components to become skilled readers.</a:t>
            </a:r>
          </a:p>
        </p:txBody>
      </p:sp>
      <p:sp>
        <p:nvSpPr>
          <p:cNvPr id="4" name="TextBox 3">
            <a:extLst>
              <a:ext uri="{FF2B5EF4-FFF2-40B4-BE49-F238E27FC236}">
                <a16:creationId xmlns:a16="http://schemas.microsoft.com/office/drawing/2014/main" id="{CB9C678D-F47C-445D-951C-88DFEAEE855C}"/>
              </a:ext>
            </a:extLst>
          </p:cNvPr>
          <p:cNvSpPr txBox="1"/>
          <p:nvPr/>
        </p:nvSpPr>
        <p:spPr>
          <a:xfrm>
            <a:off x="503577" y="2827052"/>
            <a:ext cx="11184834" cy="2862322"/>
          </a:xfrm>
          <a:prstGeom prst="rect">
            <a:avLst/>
          </a:prstGeom>
          <a:noFill/>
        </p:spPr>
        <p:txBody>
          <a:bodyPr wrap="square" lIns="91440" tIns="45720" rIns="91440" bIns="45720" rtlCol="0" anchor="t">
            <a:spAutoFit/>
          </a:bodyPr>
          <a:lstStyle/>
          <a:p>
            <a:pPr marL="342900" indent="-342900">
              <a:spcAft>
                <a:spcPts val="1200"/>
              </a:spcAft>
              <a:buFont typeface="Courier New" panose="02070309020205020404" pitchFamily="49" charset="0"/>
              <a:buChar char="o"/>
            </a:pPr>
            <a:r>
              <a:rPr lang="en-US" sz="3200"/>
              <a:t>Fluency is the ability to read accurately, quickly, and naturally – with prosody.</a:t>
            </a:r>
          </a:p>
          <a:p>
            <a:pPr marL="342900" indent="-342900">
              <a:spcAft>
                <a:spcPts val="1200"/>
              </a:spcAft>
              <a:buFont typeface="Courier New" panose="02070309020205020404" pitchFamily="49" charset="0"/>
              <a:buChar char="o"/>
            </a:pPr>
            <a:endParaRPr lang="en-US" sz="3200"/>
          </a:p>
          <a:p>
            <a:pPr marL="342900" indent="-342900">
              <a:spcAft>
                <a:spcPts val="1200"/>
              </a:spcAft>
              <a:buFont typeface="Courier New" panose="02070309020205020404" pitchFamily="49" charset="0"/>
              <a:buChar char="o"/>
            </a:pPr>
            <a:r>
              <a:rPr lang="en-US" sz="3200"/>
              <a:t>Fluent readers recognize lots of words without having to sound them out. </a:t>
            </a:r>
          </a:p>
        </p:txBody>
      </p:sp>
      <p:sp>
        <p:nvSpPr>
          <p:cNvPr id="2" name="TextBox 1">
            <a:extLst>
              <a:ext uri="{FF2B5EF4-FFF2-40B4-BE49-F238E27FC236}">
                <a16:creationId xmlns:a16="http://schemas.microsoft.com/office/drawing/2014/main" id="{D8959AFE-86E8-3AC1-3621-B37013A6AFFF}"/>
              </a:ext>
            </a:extLst>
          </p:cNvPr>
          <p:cNvSpPr txBox="1"/>
          <p:nvPr/>
        </p:nvSpPr>
        <p:spPr>
          <a:xfrm>
            <a:off x="1331495" y="6015789"/>
            <a:ext cx="108043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3"/>
              </a:rPr>
              <a:t>https://www.readingrockets.org/article/fluency-instructional-guidelines-and-student-activities</a:t>
            </a:r>
            <a:endParaRPr lang="en-US">
              <a:ea typeface="+mn-lt"/>
              <a:cs typeface="+mn-lt"/>
            </a:endParaRPr>
          </a:p>
          <a:p>
            <a:endParaRPr lang="en-US"/>
          </a:p>
        </p:txBody>
      </p:sp>
      <p:sp>
        <p:nvSpPr>
          <p:cNvPr id="5" name="Slide Number Placeholder 4">
            <a:extLst>
              <a:ext uri="{FF2B5EF4-FFF2-40B4-BE49-F238E27FC236}">
                <a16:creationId xmlns:a16="http://schemas.microsoft.com/office/drawing/2014/main" id="{83480C45-4EA6-BC33-595F-A51BFB8D0D0E}"/>
              </a:ext>
            </a:extLst>
          </p:cNvPr>
          <p:cNvSpPr>
            <a:spLocks noGrp="1"/>
          </p:cNvSpPr>
          <p:nvPr>
            <p:ph type="sldNum" sz="quarter" idx="12"/>
          </p:nvPr>
        </p:nvSpPr>
        <p:spPr/>
        <p:txBody>
          <a:bodyPr/>
          <a:lstStyle/>
          <a:p>
            <a:fld id="{A4942799-31AF-4FF8-9D79-C1A3E01FB207}" type="slidenum">
              <a:rPr lang="en-US" noProof="0" smtClean="0"/>
              <a:t>35</a:t>
            </a:fld>
            <a:endParaRPr lang="en-US"/>
          </a:p>
        </p:txBody>
      </p:sp>
    </p:spTree>
    <p:extLst>
      <p:ext uri="{BB962C8B-B14F-4D97-AF65-F5344CB8AC3E}">
        <p14:creationId xmlns:p14="http://schemas.microsoft.com/office/powerpoint/2010/main" val="285326745"/>
      </p:ext>
    </p:extLst>
  </p:cSld>
  <p:clrMapOvr>
    <a:masterClrMapping/>
  </p:clrMapOvr>
  <p:transition spd="slow" advClick="0" advTm="500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5691-D709-48A3-BC3F-464B2BDD3ECC}"/>
              </a:ext>
            </a:extLst>
          </p:cNvPr>
          <p:cNvSpPr>
            <a:spLocks noGrp="1"/>
          </p:cNvSpPr>
          <p:nvPr>
            <p:ph type="title"/>
          </p:nvPr>
        </p:nvSpPr>
        <p:spPr/>
        <p:txBody>
          <a:bodyPr/>
          <a:lstStyle/>
          <a:p>
            <a:pPr algn="ctr"/>
            <a:r>
              <a:rPr lang="en-US"/>
              <a:t>Fluency: Strategies for Home</a:t>
            </a:r>
          </a:p>
        </p:txBody>
      </p:sp>
      <p:sp>
        <p:nvSpPr>
          <p:cNvPr id="3" name="Content Placeholder 2">
            <a:extLst>
              <a:ext uri="{FF2B5EF4-FFF2-40B4-BE49-F238E27FC236}">
                <a16:creationId xmlns:a16="http://schemas.microsoft.com/office/drawing/2014/main" id="{62882D4C-925D-40B1-84DE-44845F4B0D61}"/>
              </a:ext>
            </a:extLst>
          </p:cNvPr>
          <p:cNvSpPr>
            <a:spLocks noGrp="1"/>
          </p:cNvSpPr>
          <p:nvPr>
            <p:ph sz="half" idx="2"/>
          </p:nvPr>
        </p:nvSpPr>
        <p:spPr>
          <a:xfrm>
            <a:off x="119270" y="1962035"/>
            <a:ext cx="12072730" cy="4895965"/>
          </a:xfrm>
        </p:spPr>
        <p:txBody>
          <a:bodyPr>
            <a:normAutofit/>
          </a:bodyPr>
          <a:lstStyle/>
          <a:p>
            <a:r>
              <a:rPr lang="en-US"/>
              <a:t>Read to your child and have your child read the same text back to you.</a:t>
            </a:r>
          </a:p>
          <a:p>
            <a:r>
              <a:rPr lang="en-US"/>
              <a:t>Listen to your child read the same pages repeatedly until your child can read smoothly without having to stop to sound out the words.</a:t>
            </a:r>
          </a:p>
          <a:p>
            <a:r>
              <a:rPr lang="en-US"/>
              <a:t>Does your child have a favorite book that they like to read over and over? Re-reading these favorite books is a great way to help build fluency.</a:t>
            </a:r>
          </a:p>
        </p:txBody>
      </p:sp>
      <p:pic>
        <p:nvPicPr>
          <p:cNvPr id="4" name="Picture 6" descr="Image result for building blocks">
            <a:extLst>
              <a:ext uri="{FF2B5EF4-FFF2-40B4-BE49-F238E27FC236}">
                <a16:creationId xmlns:a16="http://schemas.microsoft.com/office/drawing/2014/main" id="{32268E38-79E1-4FD4-800B-82D508754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44" y="346076"/>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7A29787-63B7-1C2E-FB28-8D3196CAE8BE}"/>
              </a:ext>
            </a:extLst>
          </p:cNvPr>
          <p:cNvSpPr>
            <a:spLocks noGrp="1"/>
          </p:cNvSpPr>
          <p:nvPr>
            <p:ph type="sldNum" sz="quarter" idx="12"/>
          </p:nvPr>
        </p:nvSpPr>
        <p:spPr/>
        <p:txBody>
          <a:bodyPr/>
          <a:lstStyle/>
          <a:p>
            <a:fld id="{A4942799-31AF-4FF8-9D79-C1A3E01FB207}" type="slidenum">
              <a:rPr lang="en-US" noProof="0" smtClean="0"/>
              <a:t>36</a:t>
            </a:fld>
            <a:endParaRPr lang="en-US"/>
          </a:p>
        </p:txBody>
      </p:sp>
    </p:spTree>
    <p:extLst>
      <p:ext uri="{BB962C8B-B14F-4D97-AF65-F5344CB8AC3E}">
        <p14:creationId xmlns:p14="http://schemas.microsoft.com/office/powerpoint/2010/main" val="1683670686"/>
      </p:ext>
    </p:extLst>
  </p:cSld>
  <p:clrMapOvr>
    <a:masterClrMapping/>
  </p:clrMapOvr>
  <p:transition spd="slow" advClick="0" advTm="5000">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re 1">
            <a:extLst>
              <a:ext uri="{FF2B5EF4-FFF2-40B4-BE49-F238E27FC236}">
                <a16:creationId xmlns:a16="http://schemas.microsoft.com/office/drawing/2014/main" id="{B88FB668-F729-41D7-B9A1-637043D90E45}"/>
              </a:ext>
            </a:extLst>
          </p:cNvPr>
          <p:cNvSpPr>
            <a:spLocks/>
          </p:cNvSpPr>
          <p:nvPr/>
        </p:nvSpPr>
        <p:spPr bwMode="auto">
          <a:xfrm>
            <a:off x="2529676" y="1168626"/>
            <a:ext cx="71326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altLang="en-US" sz="4000">
                <a:solidFill>
                  <a:schemeClr val="accent1"/>
                </a:solidFill>
                <a:effectLst>
                  <a:outerShdw blurRad="38100" dist="38100" dir="2700000" algn="tl">
                    <a:srgbClr val="000000">
                      <a:alpha val="43137"/>
                    </a:srgbClr>
                  </a:outerShdw>
                </a:effectLst>
                <a:cs typeface="Times New Roman" panose="02020603050405020304" pitchFamily="18" charset="0"/>
              </a:rPr>
              <a:t>4. Vocabulary</a:t>
            </a:r>
            <a:endParaRPr lang="en-US" altLang="en-US" sz="4000">
              <a:solidFill>
                <a:schemeClr val="accent1"/>
              </a:solidFill>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1B63F651-D9E8-49AE-BC47-F71C9FC764D2}"/>
              </a:ext>
            </a:extLst>
          </p:cNvPr>
          <p:cNvSpPr txBox="1"/>
          <p:nvPr/>
        </p:nvSpPr>
        <p:spPr>
          <a:xfrm>
            <a:off x="2232987" y="185096"/>
            <a:ext cx="7726016" cy="830997"/>
          </a:xfrm>
          <a:prstGeom prst="rect">
            <a:avLst/>
          </a:prstGeom>
          <a:solidFill>
            <a:srgbClr val="6D0000"/>
          </a:solidFill>
        </p:spPr>
        <p:txBody>
          <a:bodyPr wrap="square" lIns="91440" tIns="45720" rIns="91440" bIns="45720" rtlCol="0" anchor="t">
            <a:spAutoFit/>
          </a:bodyPr>
          <a:lstStyle/>
          <a:p>
            <a:pPr algn="ctr"/>
            <a:r>
              <a:rPr lang="en-US" sz="2400">
                <a:solidFill>
                  <a:schemeClr val="bg1"/>
                </a:solidFill>
              </a:rPr>
              <a:t>Research tells us that children need five components to become skilled readers.</a:t>
            </a:r>
          </a:p>
        </p:txBody>
      </p:sp>
      <p:sp>
        <p:nvSpPr>
          <p:cNvPr id="4" name="TextBox 3">
            <a:extLst>
              <a:ext uri="{FF2B5EF4-FFF2-40B4-BE49-F238E27FC236}">
                <a16:creationId xmlns:a16="http://schemas.microsoft.com/office/drawing/2014/main" id="{CB9C678D-F47C-445D-951C-88DFEAEE855C}"/>
              </a:ext>
            </a:extLst>
          </p:cNvPr>
          <p:cNvSpPr txBox="1"/>
          <p:nvPr/>
        </p:nvSpPr>
        <p:spPr>
          <a:xfrm>
            <a:off x="1616765" y="2827052"/>
            <a:ext cx="9130748" cy="2862322"/>
          </a:xfrm>
          <a:prstGeom prst="rect">
            <a:avLst/>
          </a:prstGeom>
          <a:noFill/>
        </p:spPr>
        <p:txBody>
          <a:bodyPr wrap="square" lIns="91440" tIns="45720" rIns="91440" bIns="45720" rtlCol="0" anchor="t">
            <a:spAutoFit/>
          </a:bodyPr>
          <a:lstStyle/>
          <a:p>
            <a:pPr marL="342900" indent="-342900">
              <a:spcAft>
                <a:spcPts val="1200"/>
              </a:spcAft>
              <a:buFont typeface="Courier New" panose="02070309020205020404" pitchFamily="49" charset="0"/>
              <a:buChar char="o"/>
            </a:pPr>
            <a:r>
              <a:rPr lang="en-US" sz="3200"/>
              <a:t>Learn the meaning and pronunciation of new words.</a:t>
            </a:r>
            <a:endParaRPr lang="en-US"/>
          </a:p>
          <a:p>
            <a:pPr marL="342900" indent="-342900">
              <a:spcAft>
                <a:spcPts val="1200"/>
              </a:spcAft>
              <a:buFont typeface="Courier New" panose="02070309020205020404" pitchFamily="49" charset="0"/>
              <a:buChar char="o"/>
            </a:pPr>
            <a:r>
              <a:rPr lang="en-US" sz="3200"/>
              <a:t>Analyze multiple meaning words and usage. </a:t>
            </a:r>
            <a:endParaRPr lang="en-US"/>
          </a:p>
          <a:p>
            <a:pPr marL="342900" indent="-342900">
              <a:spcAft>
                <a:spcPts val="1200"/>
              </a:spcAft>
              <a:buFont typeface="Courier New" panose="02070309020205020404" pitchFamily="49" charset="0"/>
              <a:buChar char="o"/>
            </a:pPr>
            <a:r>
              <a:rPr lang="en-US" sz="3200"/>
              <a:t>Explore word origins and roots.</a:t>
            </a:r>
          </a:p>
        </p:txBody>
      </p:sp>
      <p:sp>
        <p:nvSpPr>
          <p:cNvPr id="2" name="TextBox 1">
            <a:extLst>
              <a:ext uri="{FF2B5EF4-FFF2-40B4-BE49-F238E27FC236}">
                <a16:creationId xmlns:a16="http://schemas.microsoft.com/office/drawing/2014/main" id="{09869BAD-BF80-E58B-61AD-B6C37E137E73}"/>
              </a:ext>
            </a:extLst>
          </p:cNvPr>
          <p:cNvSpPr txBox="1"/>
          <p:nvPr/>
        </p:nvSpPr>
        <p:spPr>
          <a:xfrm>
            <a:off x="3962400" y="6384758"/>
            <a:ext cx="92081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3"/>
              </a:rPr>
              <a:t>https://www.readingrockets.org/teaching/reading-basics/vocabulary</a:t>
            </a:r>
            <a:endParaRPr lang="en-US">
              <a:ea typeface="+mn-lt"/>
              <a:cs typeface="+mn-lt"/>
            </a:endParaRPr>
          </a:p>
          <a:p>
            <a:endParaRPr lang="en-US"/>
          </a:p>
        </p:txBody>
      </p:sp>
      <p:sp>
        <p:nvSpPr>
          <p:cNvPr id="5" name="Slide Number Placeholder 4">
            <a:extLst>
              <a:ext uri="{FF2B5EF4-FFF2-40B4-BE49-F238E27FC236}">
                <a16:creationId xmlns:a16="http://schemas.microsoft.com/office/drawing/2014/main" id="{179EFBFB-3984-2605-BD65-ADD26725144E}"/>
              </a:ext>
            </a:extLst>
          </p:cNvPr>
          <p:cNvSpPr>
            <a:spLocks noGrp="1"/>
          </p:cNvSpPr>
          <p:nvPr>
            <p:ph type="sldNum" sz="quarter" idx="12"/>
          </p:nvPr>
        </p:nvSpPr>
        <p:spPr/>
        <p:txBody>
          <a:bodyPr/>
          <a:lstStyle/>
          <a:p>
            <a:fld id="{A4942799-31AF-4FF8-9D79-C1A3E01FB207}" type="slidenum">
              <a:rPr lang="en-US" noProof="0" smtClean="0"/>
              <a:t>37</a:t>
            </a:fld>
            <a:endParaRPr lang="en-US"/>
          </a:p>
        </p:txBody>
      </p:sp>
    </p:spTree>
    <p:extLst>
      <p:ext uri="{BB962C8B-B14F-4D97-AF65-F5344CB8AC3E}">
        <p14:creationId xmlns:p14="http://schemas.microsoft.com/office/powerpoint/2010/main" val="3533449174"/>
      </p:ext>
    </p:extLst>
  </p:cSld>
  <p:clrMapOvr>
    <a:masterClrMapping/>
  </p:clrMapOvr>
  <p:transition spd="slow" advClick="0" advTm="5000">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5691-D709-48A3-BC3F-464B2BDD3ECC}"/>
              </a:ext>
            </a:extLst>
          </p:cNvPr>
          <p:cNvSpPr>
            <a:spLocks noGrp="1"/>
          </p:cNvSpPr>
          <p:nvPr>
            <p:ph type="title"/>
          </p:nvPr>
        </p:nvSpPr>
        <p:spPr/>
        <p:txBody>
          <a:bodyPr/>
          <a:lstStyle/>
          <a:p>
            <a:pPr algn="ctr"/>
            <a:r>
              <a:rPr lang="en-US"/>
              <a:t>Vocabulary: Strategies for  Home</a:t>
            </a:r>
          </a:p>
        </p:txBody>
      </p:sp>
      <p:sp>
        <p:nvSpPr>
          <p:cNvPr id="3" name="Content Placeholder 2">
            <a:extLst>
              <a:ext uri="{FF2B5EF4-FFF2-40B4-BE49-F238E27FC236}">
                <a16:creationId xmlns:a16="http://schemas.microsoft.com/office/drawing/2014/main" id="{62882D4C-925D-40B1-84DE-44845F4B0D61}"/>
              </a:ext>
            </a:extLst>
          </p:cNvPr>
          <p:cNvSpPr>
            <a:spLocks noGrp="1"/>
          </p:cNvSpPr>
          <p:nvPr>
            <p:ph sz="half" idx="2"/>
          </p:nvPr>
        </p:nvSpPr>
        <p:spPr>
          <a:xfrm>
            <a:off x="490329" y="2317531"/>
            <a:ext cx="11459933" cy="4936663"/>
          </a:xfrm>
        </p:spPr>
        <p:txBody>
          <a:bodyPr>
            <a:normAutofit/>
          </a:bodyPr>
          <a:lstStyle/>
          <a:p>
            <a:r>
              <a:rPr lang="en-US"/>
              <a:t>Ask your child to use a word in a sentence, to give you a synonym or antonym, or to define a word. </a:t>
            </a:r>
          </a:p>
          <a:p>
            <a:r>
              <a:rPr lang="en-US"/>
              <a:t>Start early – the names of colors, animals, family members, and other items around the house.</a:t>
            </a:r>
          </a:p>
          <a:p>
            <a:r>
              <a:rPr lang="en-US"/>
              <a:t>Children learn most words by hearing them and then repeating the sounds and words that they hear. </a:t>
            </a:r>
          </a:p>
          <a:p>
            <a:r>
              <a:rPr lang="en-US"/>
              <a:t>Explain new ideas and words to your child. Encourage them to ask questions about what they are reading.</a:t>
            </a:r>
          </a:p>
          <a:p>
            <a:r>
              <a:rPr lang="en-US"/>
              <a:t>Use complex vocabulary when speaking with them.</a:t>
            </a:r>
          </a:p>
          <a:p>
            <a:pPr marL="0" indent="0">
              <a:buNone/>
            </a:pPr>
            <a:endParaRPr lang="en-US"/>
          </a:p>
        </p:txBody>
      </p:sp>
      <p:pic>
        <p:nvPicPr>
          <p:cNvPr id="4" name="Picture 6" descr="Image result for building blocks">
            <a:extLst>
              <a:ext uri="{FF2B5EF4-FFF2-40B4-BE49-F238E27FC236}">
                <a16:creationId xmlns:a16="http://schemas.microsoft.com/office/drawing/2014/main" id="{32268E38-79E1-4FD4-800B-82D508754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44" y="346076"/>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6636469-6DC6-9281-5ABC-6A6E0BB31C4F}"/>
              </a:ext>
            </a:extLst>
          </p:cNvPr>
          <p:cNvSpPr>
            <a:spLocks noGrp="1"/>
          </p:cNvSpPr>
          <p:nvPr>
            <p:ph type="sldNum" sz="quarter" idx="12"/>
          </p:nvPr>
        </p:nvSpPr>
        <p:spPr/>
        <p:txBody>
          <a:bodyPr/>
          <a:lstStyle/>
          <a:p>
            <a:fld id="{A4942799-31AF-4FF8-9D79-C1A3E01FB207}" type="slidenum">
              <a:rPr lang="en-US" noProof="0" smtClean="0"/>
              <a:t>38</a:t>
            </a:fld>
            <a:endParaRPr lang="en-US"/>
          </a:p>
        </p:txBody>
      </p:sp>
    </p:spTree>
    <p:extLst>
      <p:ext uri="{BB962C8B-B14F-4D97-AF65-F5344CB8AC3E}">
        <p14:creationId xmlns:p14="http://schemas.microsoft.com/office/powerpoint/2010/main" val="3185486573"/>
      </p:ext>
    </p:extLst>
  </p:cSld>
  <p:clrMapOvr>
    <a:masterClrMapping/>
  </p:clrMapOvr>
  <p:transition spd="slow" advClick="0" advTm="500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re 1">
            <a:extLst>
              <a:ext uri="{FF2B5EF4-FFF2-40B4-BE49-F238E27FC236}">
                <a16:creationId xmlns:a16="http://schemas.microsoft.com/office/drawing/2014/main" id="{B88FB668-F729-41D7-B9A1-637043D90E45}"/>
              </a:ext>
            </a:extLst>
          </p:cNvPr>
          <p:cNvSpPr>
            <a:spLocks/>
          </p:cNvSpPr>
          <p:nvPr/>
        </p:nvSpPr>
        <p:spPr bwMode="auto">
          <a:xfrm>
            <a:off x="2529675" y="1301148"/>
            <a:ext cx="71326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altLang="en-US" sz="4000">
                <a:solidFill>
                  <a:schemeClr val="accent1"/>
                </a:solidFill>
                <a:effectLst>
                  <a:outerShdw blurRad="38100" dist="38100" dir="2700000" algn="tl">
                    <a:srgbClr val="000000">
                      <a:alpha val="43137"/>
                    </a:srgbClr>
                  </a:outerShdw>
                </a:effectLst>
                <a:cs typeface="Times New Roman" panose="02020603050405020304" pitchFamily="18" charset="0"/>
              </a:rPr>
              <a:t>5. Comprehension</a:t>
            </a:r>
            <a:endParaRPr lang="en-US" altLang="en-US" sz="4000">
              <a:solidFill>
                <a:schemeClr val="accent1"/>
              </a:solidFill>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1B63F651-D9E8-49AE-BC47-F71C9FC764D2}"/>
              </a:ext>
            </a:extLst>
          </p:cNvPr>
          <p:cNvSpPr txBox="1"/>
          <p:nvPr/>
        </p:nvSpPr>
        <p:spPr>
          <a:xfrm>
            <a:off x="2232987" y="185096"/>
            <a:ext cx="7726016" cy="830997"/>
          </a:xfrm>
          <a:prstGeom prst="rect">
            <a:avLst/>
          </a:prstGeom>
          <a:solidFill>
            <a:srgbClr val="6D0000"/>
          </a:solidFill>
        </p:spPr>
        <p:txBody>
          <a:bodyPr wrap="square" lIns="91440" tIns="45720" rIns="91440" bIns="45720" rtlCol="0" anchor="t">
            <a:spAutoFit/>
          </a:bodyPr>
          <a:lstStyle/>
          <a:p>
            <a:pPr algn="ctr"/>
            <a:r>
              <a:rPr lang="en-US" sz="2400">
                <a:solidFill>
                  <a:schemeClr val="bg1"/>
                </a:solidFill>
              </a:rPr>
              <a:t>Research tells us that children need five components to become skilled readers.</a:t>
            </a:r>
          </a:p>
        </p:txBody>
      </p:sp>
      <p:sp>
        <p:nvSpPr>
          <p:cNvPr id="4" name="TextBox 3">
            <a:extLst>
              <a:ext uri="{FF2B5EF4-FFF2-40B4-BE49-F238E27FC236}">
                <a16:creationId xmlns:a16="http://schemas.microsoft.com/office/drawing/2014/main" id="{CB9C678D-F47C-445D-951C-88DFEAEE855C}"/>
              </a:ext>
            </a:extLst>
          </p:cNvPr>
          <p:cNvSpPr txBox="1"/>
          <p:nvPr/>
        </p:nvSpPr>
        <p:spPr>
          <a:xfrm>
            <a:off x="636099" y="2752665"/>
            <a:ext cx="10919790" cy="3000821"/>
          </a:xfrm>
          <a:prstGeom prst="rect">
            <a:avLst/>
          </a:prstGeom>
          <a:noFill/>
        </p:spPr>
        <p:txBody>
          <a:bodyPr wrap="square" lIns="91440" tIns="45720" rIns="91440" bIns="45720" rtlCol="0" anchor="t">
            <a:spAutoFit/>
          </a:bodyPr>
          <a:lstStyle/>
          <a:p>
            <a:pPr marL="342900" indent="-342900">
              <a:spcAft>
                <a:spcPts val="2400"/>
              </a:spcAft>
              <a:buFont typeface="Courier New" panose="02070309020205020404" pitchFamily="49" charset="0"/>
              <a:buChar char="o"/>
            </a:pPr>
            <a:r>
              <a:rPr lang="en-US" sz="3200"/>
              <a:t>Gain meaning and understanding of what is read.</a:t>
            </a:r>
          </a:p>
          <a:p>
            <a:pPr marL="342900" indent="-342900">
              <a:spcAft>
                <a:spcPts val="2400"/>
              </a:spcAft>
              <a:buFont typeface="Courier New" panose="02070309020205020404" pitchFamily="49" charset="0"/>
              <a:buChar char="o"/>
            </a:pPr>
            <a:r>
              <a:rPr lang="en-US" sz="3200"/>
              <a:t>Build knowledge of the world.</a:t>
            </a:r>
          </a:p>
          <a:p>
            <a:pPr marL="342900" indent="-342900">
              <a:spcAft>
                <a:spcPts val="600"/>
              </a:spcAft>
              <a:buFont typeface="Courier New" panose="02070309020205020404" pitchFamily="49" charset="0"/>
              <a:buChar char="o"/>
            </a:pPr>
            <a:r>
              <a:rPr lang="en-US" sz="3200"/>
              <a:t>Build comprehension strategies. </a:t>
            </a:r>
          </a:p>
          <a:p>
            <a:pPr marL="800100" lvl="1" indent="-342900">
              <a:spcAft>
                <a:spcPts val="600"/>
              </a:spcAft>
              <a:buFont typeface="Courier New" panose="02070309020205020404" pitchFamily="49" charset="0"/>
              <a:buChar char="o"/>
            </a:pPr>
            <a:r>
              <a:rPr lang="en-US" sz="2400"/>
              <a:t>Visualization, Asking Questions, Summarization, Accessing Prior Knowledge, Self-Monitoring, Story/Text Structure Analysis, Synthesis</a:t>
            </a:r>
          </a:p>
        </p:txBody>
      </p:sp>
      <p:sp>
        <p:nvSpPr>
          <p:cNvPr id="5" name="Rectangle 4">
            <a:extLst>
              <a:ext uri="{FF2B5EF4-FFF2-40B4-BE49-F238E27FC236}">
                <a16:creationId xmlns:a16="http://schemas.microsoft.com/office/drawing/2014/main" id="{AFBF9923-94DB-43C5-AB04-DA432BB7DE60}"/>
              </a:ext>
            </a:extLst>
          </p:cNvPr>
          <p:cNvSpPr/>
          <p:nvPr/>
        </p:nvSpPr>
        <p:spPr>
          <a:xfrm>
            <a:off x="5092263" y="6211669"/>
            <a:ext cx="8671034" cy="646331"/>
          </a:xfrm>
          <a:prstGeom prst="rect">
            <a:avLst/>
          </a:prstGeom>
        </p:spPr>
        <p:txBody>
          <a:bodyPr wrap="square">
            <a:spAutoFit/>
          </a:bodyPr>
          <a:lstStyle/>
          <a:p>
            <a:r>
              <a:rPr lang="en-US">
                <a:solidFill>
                  <a:srgbClr val="000000"/>
                </a:solidFill>
                <a:latin typeface="Arial" panose="020B0604020202020204" pitchFamily="34" charset="0"/>
              </a:rPr>
              <a:t>From </a:t>
            </a:r>
            <a:r>
              <a:rPr lang="en-US" u="sng">
                <a:solidFill>
                  <a:srgbClr val="000000"/>
                </a:solidFill>
                <a:latin typeface="Arial" panose="020B0604020202020204" pitchFamily="34" charset="0"/>
              </a:rPr>
              <a:t>Notice and Note</a:t>
            </a:r>
            <a:r>
              <a:rPr lang="en-US">
                <a:solidFill>
                  <a:srgbClr val="000000"/>
                </a:solidFill>
                <a:latin typeface="Arial" panose="020B0604020202020204" pitchFamily="34" charset="0"/>
              </a:rPr>
              <a:t> by ​</a:t>
            </a:r>
            <a:r>
              <a:rPr lang="en-US" err="1">
                <a:solidFill>
                  <a:srgbClr val="000000"/>
                </a:solidFill>
                <a:latin typeface="Arial" panose="020B0604020202020204" pitchFamily="34" charset="0"/>
              </a:rPr>
              <a:t>Kyleen</a:t>
            </a:r>
            <a:r>
              <a:rPr lang="en-US">
                <a:solidFill>
                  <a:srgbClr val="000000"/>
                </a:solidFill>
                <a:latin typeface="Arial" panose="020B0604020202020204" pitchFamily="34" charset="0"/>
              </a:rPr>
              <a:t> Beers and Robert Probst</a:t>
            </a:r>
            <a:endParaRPr lang="en-US"/>
          </a:p>
          <a:p>
            <a:r>
              <a:rPr lang="en-US">
                <a:solidFill>
                  <a:srgbClr val="000000"/>
                </a:solidFill>
                <a:latin typeface="Arial" panose="020B0604020202020204" pitchFamily="34" charset="0"/>
              </a:rPr>
              <a:t>From </a:t>
            </a:r>
            <a:r>
              <a:rPr lang="en-US" i="1" u="sng">
                <a:solidFill>
                  <a:srgbClr val="000000"/>
                </a:solidFill>
                <a:latin typeface="Arial" panose="020B0604020202020204" pitchFamily="34" charset="0"/>
              </a:rPr>
              <a:t>Strategies That Work</a:t>
            </a:r>
            <a:r>
              <a:rPr lang="en-US" i="1">
                <a:solidFill>
                  <a:srgbClr val="000000"/>
                </a:solidFill>
                <a:latin typeface="Arial" panose="020B0604020202020204" pitchFamily="34" charset="0"/>
              </a:rPr>
              <a:t> </a:t>
            </a:r>
            <a:r>
              <a:rPr lang="en-US">
                <a:solidFill>
                  <a:srgbClr val="000000"/>
                </a:solidFill>
                <a:latin typeface="Arial" panose="020B0604020202020204" pitchFamily="34" charset="0"/>
              </a:rPr>
              <a:t>by Stephanie Harvey and Anne </a:t>
            </a:r>
            <a:r>
              <a:rPr lang="en-US" err="1">
                <a:solidFill>
                  <a:srgbClr val="000000"/>
                </a:solidFill>
                <a:latin typeface="Arial" panose="020B0604020202020204" pitchFamily="34" charset="0"/>
              </a:rPr>
              <a:t>Goudvis</a:t>
            </a:r>
            <a:endParaRPr lang="en-US">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48D1DCF8-A6B6-BF6B-98ED-92A843418F9F}"/>
              </a:ext>
            </a:extLst>
          </p:cNvPr>
          <p:cNvSpPr>
            <a:spLocks noGrp="1"/>
          </p:cNvSpPr>
          <p:nvPr>
            <p:ph type="sldNum" sz="quarter" idx="12"/>
          </p:nvPr>
        </p:nvSpPr>
        <p:spPr/>
        <p:txBody>
          <a:bodyPr/>
          <a:lstStyle/>
          <a:p>
            <a:fld id="{A4942799-31AF-4FF8-9D79-C1A3E01FB207}" type="slidenum">
              <a:rPr lang="en-US" noProof="0" smtClean="0"/>
              <a:t>39</a:t>
            </a:fld>
            <a:endParaRPr lang="en-US"/>
          </a:p>
        </p:txBody>
      </p:sp>
    </p:spTree>
    <p:extLst>
      <p:ext uri="{BB962C8B-B14F-4D97-AF65-F5344CB8AC3E}">
        <p14:creationId xmlns:p14="http://schemas.microsoft.com/office/powerpoint/2010/main" val="2280782042"/>
      </p:ext>
    </p:extLst>
  </p:cSld>
  <p:clrMapOvr>
    <a:masterClrMapping/>
  </p:clrMapOvr>
  <p:transition spd="slow" advClick="0" advTm="5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9056-141B-49A5-A5A0-860E31B662C4}"/>
              </a:ext>
            </a:extLst>
          </p:cNvPr>
          <p:cNvSpPr>
            <a:spLocks noGrp="1"/>
          </p:cNvSpPr>
          <p:nvPr>
            <p:ph type="title"/>
          </p:nvPr>
        </p:nvSpPr>
        <p:spPr/>
        <p:txBody>
          <a:bodyPr/>
          <a:lstStyle/>
          <a:p>
            <a:pPr algn="ctr"/>
            <a:r>
              <a:rPr lang="en-US"/>
              <a:t>Home and School Component</a:t>
            </a:r>
          </a:p>
        </p:txBody>
      </p:sp>
      <p:sp>
        <p:nvSpPr>
          <p:cNvPr id="7" name="Content Placeholder 6">
            <a:extLst>
              <a:ext uri="{FF2B5EF4-FFF2-40B4-BE49-F238E27FC236}">
                <a16:creationId xmlns:a16="http://schemas.microsoft.com/office/drawing/2014/main" id="{A1C6942E-1A0D-475A-A81D-CFC884E00659}"/>
              </a:ext>
            </a:extLst>
          </p:cNvPr>
          <p:cNvSpPr>
            <a:spLocks noGrp="1"/>
          </p:cNvSpPr>
          <p:nvPr>
            <p:ph sz="half" idx="2"/>
          </p:nvPr>
        </p:nvSpPr>
        <p:spPr>
          <a:xfrm>
            <a:off x="3432313" y="2222286"/>
            <a:ext cx="7949686" cy="4188525"/>
          </a:xfrm>
        </p:spPr>
        <p:txBody>
          <a:bodyPr/>
          <a:lstStyle/>
          <a:p>
            <a:r>
              <a:rPr lang="en-US" altLang="en-US"/>
              <a:t>Fall Parent Meetings</a:t>
            </a:r>
          </a:p>
          <a:p>
            <a:r>
              <a:rPr lang="en-US" altLang="en-US"/>
              <a:t>Reading Calendars</a:t>
            </a:r>
          </a:p>
          <a:p>
            <a:r>
              <a:rPr lang="en-US" altLang="en-US"/>
              <a:t>Reading Logs</a:t>
            </a:r>
          </a:p>
          <a:p>
            <a:r>
              <a:rPr lang="en-US" altLang="en-US"/>
              <a:t>Newsletters</a:t>
            </a:r>
          </a:p>
          <a:p>
            <a:r>
              <a:rPr lang="en-US" altLang="en-US"/>
              <a:t>Home Literacy Activities</a:t>
            </a:r>
          </a:p>
          <a:p>
            <a:r>
              <a:rPr lang="en-US" altLang="en-US"/>
              <a:t>Parent Workshops</a:t>
            </a:r>
          </a:p>
        </p:txBody>
      </p:sp>
      <p:pic>
        <p:nvPicPr>
          <p:cNvPr id="5" name="Picture 2" descr="Image result for tredyffrin easttown school district">
            <a:extLst>
              <a:ext uri="{FF2B5EF4-FFF2-40B4-BE49-F238E27FC236}">
                <a16:creationId xmlns:a16="http://schemas.microsoft.com/office/drawing/2014/main" id="{29BED172-E33A-4DAB-ACA9-A049D58A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3" y="135614"/>
            <a:ext cx="1551297" cy="15512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717791D-21C0-715B-A9C2-8C7BE7B66E64}"/>
              </a:ext>
            </a:extLst>
          </p:cNvPr>
          <p:cNvSpPr>
            <a:spLocks noGrp="1"/>
          </p:cNvSpPr>
          <p:nvPr>
            <p:ph type="sldNum" sz="quarter" idx="12"/>
          </p:nvPr>
        </p:nvSpPr>
        <p:spPr/>
        <p:txBody>
          <a:bodyPr/>
          <a:lstStyle/>
          <a:p>
            <a:fld id="{A4942799-31AF-4FF8-9D79-C1A3E01FB207}" type="slidenum">
              <a:rPr lang="en-US" noProof="0" smtClean="0"/>
              <a:t>4</a:t>
            </a:fld>
            <a:endParaRPr lang="en-US"/>
          </a:p>
        </p:txBody>
      </p:sp>
    </p:spTree>
    <p:extLst>
      <p:ext uri="{BB962C8B-B14F-4D97-AF65-F5344CB8AC3E}">
        <p14:creationId xmlns:p14="http://schemas.microsoft.com/office/powerpoint/2010/main" val="578796523"/>
      </p:ext>
    </p:extLst>
  </p:cSld>
  <p:clrMapOvr>
    <a:masterClrMapping/>
  </p:clrMapOvr>
  <p:transition spd="slow" advClick="0" advTm="500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5691-D709-48A3-BC3F-464B2BDD3ECC}"/>
              </a:ext>
            </a:extLst>
          </p:cNvPr>
          <p:cNvSpPr>
            <a:spLocks noGrp="1"/>
          </p:cNvSpPr>
          <p:nvPr>
            <p:ph type="title"/>
          </p:nvPr>
        </p:nvSpPr>
        <p:spPr/>
        <p:txBody>
          <a:bodyPr/>
          <a:lstStyle/>
          <a:p>
            <a:pPr algn="ctr"/>
            <a:r>
              <a:rPr lang="en-US"/>
              <a:t>Comprehension: </a:t>
            </a:r>
            <a:br>
              <a:rPr lang="en-US"/>
            </a:br>
            <a:r>
              <a:rPr lang="en-US"/>
              <a:t>Strategies for  Home</a:t>
            </a:r>
          </a:p>
        </p:txBody>
      </p:sp>
      <p:sp>
        <p:nvSpPr>
          <p:cNvPr id="3" name="Content Placeholder 2">
            <a:extLst>
              <a:ext uri="{FF2B5EF4-FFF2-40B4-BE49-F238E27FC236}">
                <a16:creationId xmlns:a16="http://schemas.microsoft.com/office/drawing/2014/main" id="{62882D4C-925D-40B1-84DE-44845F4B0D61}"/>
              </a:ext>
            </a:extLst>
          </p:cNvPr>
          <p:cNvSpPr>
            <a:spLocks noGrp="1"/>
          </p:cNvSpPr>
          <p:nvPr>
            <p:ph sz="half" idx="2"/>
          </p:nvPr>
        </p:nvSpPr>
        <p:spPr>
          <a:xfrm>
            <a:off x="662609" y="2200574"/>
            <a:ext cx="11211339" cy="4895965"/>
          </a:xfrm>
        </p:spPr>
        <p:txBody>
          <a:bodyPr>
            <a:normAutofit/>
          </a:bodyPr>
          <a:lstStyle/>
          <a:p>
            <a:r>
              <a:rPr lang="en-US"/>
              <a:t>Talk about new concepts in books.</a:t>
            </a:r>
          </a:p>
          <a:p>
            <a:r>
              <a:rPr lang="en-US"/>
              <a:t>Make connections to other texts, your child's experiences/background knowledge, and the world.</a:t>
            </a:r>
          </a:p>
          <a:p>
            <a:r>
              <a:rPr lang="en-US"/>
              <a:t>Draw, write, and talk about books.</a:t>
            </a:r>
          </a:p>
          <a:p>
            <a:r>
              <a:rPr lang="en-US"/>
              <a:t>Encourage your child to ask questions and to tell, in their own words, about the book. </a:t>
            </a:r>
          </a:p>
          <a:p>
            <a:r>
              <a:rPr lang="en-US"/>
              <a:t>Participate in a parent/child book club at home. </a:t>
            </a:r>
          </a:p>
          <a:p>
            <a:r>
              <a:rPr lang="en-US"/>
              <a:t>Discuss things that are implied in the text and not explicitly stated.</a:t>
            </a:r>
          </a:p>
          <a:p>
            <a:endParaRPr lang="en-US"/>
          </a:p>
        </p:txBody>
      </p:sp>
      <p:pic>
        <p:nvPicPr>
          <p:cNvPr id="4" name="Picture 6" descr="Image result for building blocks">
            <a:extLst>
              <a:ext uri="{FF2B5EF4-FFF2-40B4-BE49-F238E27FC236}">
                <a16:creationId xmlns:a16="http://schemas.microsoft.com/office/drawing/2014/main" id="{32268E38-79E1-4FD4-800B-82D508754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44" y="346076"/>
            <a:ext cx="1558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14B5CE04-957E-703E-A8FB-6B68BB991425}"/>
              </a:ext>
            </a:extLst>
          </p:cNvPr>
          <p:cNvSpPr>
            <a:spLocks noGrp="1"/>
          </p:cNvSpPr>
          <p:nvPr>
            <p:ph type="sldNum" sz="quarter" idx="12"/>
          </p:nvPr>
        </p:nvSpPr>
        <p:spPr/>
        <p:txBody>
          <a:bodyPr/>
          <a:lstStyle/>
          <a:p>
            <a:fld id="{A4942799-31AF-4FF8-9D79-C1A3E01FB207}" type="slidenum">
              <a:rPr lang="en-US" noProof="0" smtClean="0"/>
              <a:t>40</a:t>
            </a:fld>
            <a:endParaRPr lang="en-US"/>
          </a:p>
        </p:txBody>
      </p:sp>
    </p:spTree>
    <p:extLst>
      <p:ext uri="{BB962C8B-B14F-4D97-AF65-F5344CB8AC3E}">
        <p14:creationId xmlns:p14="http://schemas.microsoft.com/office/powerpoint/2010/main" val="3193449411"/>
      </p:ext>
    </p:extLst>
  </p:cSld>
  <p:clrMapOvr>
    <a:masterClrMapping/>
  </p:clrMapOvr>
  <p:transition spd="slow" advClick="0" advTm="5000">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D929CF-9A44-41E3-BC51-2DB15EA73F70}"/>
              </a:ext>
            </a:extLst>
          </p:cNvPr>
          <p:cNvSpPr>
            <a:spLocks noGrp="1"/>
          </p:cNvSpPr>
          <p:nvPr>
            <p:ph type="title"/>
          </p:nvPr>
        </p:nvSpPr>
        <p:spPr>
          <a:xfrm>
            <a:off x="451514" y="375313"/>
            <a:ext cx="5114017" cy="1139895"/>
          </a:xfrm>
          <a:prstGeom prst="rect">
            <a:avLst/>
          </a:prstGeom>
          <a:effectLst/>
        </p:spPr>
        <p:txBody>
          <a:bodyPr anchor="ctr">
            <a:normAutofit/>
          </a:bodyPr>
          <a:lstStyle/>
          <a:p>
            <a:pPr algn="ctr">
              <a:lnSpc>
                <a:spcPct val="90000"/>
              </a:lnSpc>
            </a:pPr>
            <a:r>
              <a:rPr lang="en-US" sz="3700"/>
              <a:t>Parents YOU can make the difference!</a:t>
            </a:r>
          </a:p>
        </p:txBody>
      </p:sp>
      <p:pic>
        <p:nvPicPr>
          <p:cNvPr id="12290" name="Picture 2" descr="Image result for parents and kids reading">
            <a:extLst>
              <a:ext uri="{FF2B5EF4-FFF2-40B4-BE49-F238E27FC236}">
                <a16:creationId xmlns:a16="http://schemas.microsoft.com/office/drawing/2014/main" id="{C8DD2DAB-D637-43DA-BBE2-52B487D568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0160" y="2125175"/>
            <a:ext cx="3532440" cy="4205287"/>
          </a:xfrm>
          <a:prstGeom prst="rect">
            <a:avLst/>
          </a:prstGeom>
          <a:solidFill>
            <a:srgbClr val="FFFFFF"/>
          </a:solid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7" name="Text Placeholder 6">
            <a:extLst>
              <a:ext uri="{FF2B5EF4-FFF2-40B4-BE49-F238E27FC236}">
                <a16:creationId xmlns:a16="http://schemas.microsoft.com/office/drawing/2014/main" id="{3DED8950-77EA-44FA-8BAC-AD47E5840584}"/>
              </a:ext>
            </a:extLst>
          </p:cNvPr>
          <p:cNvSpPr>
            <a:spLocks noGrp="1"/>
          </p:cNvSpPr>
          <p:nvPr>
            <p:ph sz="quarter" idx="13"/>
          </p:nvPr>
        </p:nvSpPr>
        <p:spPr>
          <a:xfrm>
            <a:off x="6330461" y="1266094"/>
            <a:ext cx="5641144" cy="5064368"/>
          </a:xfrm>
          <a:prstGeom prst="rect">
            <a:avLst/>
          </a:prstGeom>
          <a:effectLst/>
        </p:spPr>
        <p:txBody>
          <a:bodyPr anchor="t">
            <a:normAutofit/>
          </a:bodyPr>
          <a:lstStyle/>
          <a:p>
            <a:pPr marL="0" indent="0">
              <a:buNone/>
            </a:pPr>
            <a:r>
              <a:rPr lang="en-US" sz="3600"/>
              <a:t>Spending time with your child talking, reading, and having fun together helps build a strong relationship and also helps promote a love of learning! </a:t>
            </a:r>
          </a:p>
          <a:p>
            <a:pPr marL="0" indent="0">
              <a:buNone/>
            </a:pPr>
            <a:endParaRPr lang="en-US"/>
          </a:p>
        </p:txBody>
      </p:sp>
      <p:sp>
        <p:nvSpPr>
          <p:cNvPr id="2" name="Slide Number Placeholder 1">
            <a:extLst>
              <a:ext uri="{FF2B5EF4-FFF2-40B4-BE49-F238E27FC236}">
                <a16:creationId xmlns:a16="http://schemas.microsoft.com/office/drawing/2014/main" id="{17EC94FD-5A4A-18B7-DB24-8825AB9B0FB3}"/>
              </a:ext>
            </a:extLst>
          </p:cNvPr>
          <p:cNvSpPr>
            <a:spLocks noGrp="1"/>
          </p:cNvSpPr>
          <p:nvPr>
            <p:ph type="sldNum" sz="quarter" idx="16"/>
          </p:nvPr>
        </p:nvSpPr>
        <p:spPr/>
        <p:txBody>
          <a:bodyPr/>
          <a:lstStyle/>
          <a:p>
            <a:fld id="{A4942799-31AF-4FF8-9D79-C1A3E01FB207}" type="slidenum">
              <a:rPr lang="en-US" noProof="0" smtClean="0"/>
              <a:t>41</a:t>
            </a:fld>
            <a:endParaRPr lang="en-US"/>
          </a:p>
        </p:txBody>
      </p:sp>
    </p:spTree>
    <p:extLst>
      <p:ext uri="{BB962C8B-B14F-4D97-AF65-F5344CB8AC3E}">
        <p14:creationId xmlns:p14="http://schemas.microsoft.com/office/powerpoint/2010/main" val="2358891271"/>
      </p:ext>
    </p:extLst>
  </p:cSld>
  <p:clrMapOvr>
    <a:masterClrMapping/>
  </p:clrMapOvr>
  <p:transition spd="slow" advClick="0" advTm="5000">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366A-107F-41A6-823E-7F97380C2BEA}"/>
              </a:ext>
            </a:extLst>
          </p:cNvPr>
          <p:cNvSpPr>
            <a:spLocks noGrp="1"/>
          </p:cNvSpPr>
          <p:nvPr>
            <p:ph type="title"/>
          </p:nvPr>
        </p:nvSpPr>
        <p:spPr>
          <a:xfrm>
            <a:off x="451514" y="375313"/>
            <a:ext cx="5114017" cy="1139895"/>
          </a:xfrm>
          <a:prstGeom prst="rect">
            <a:avLst/>
          </a:prstGeom>
          <a:effectLst/>
        </p:spPr>
        <p:txBody>
          <a:bodyPr anchor="ctr">
            <a:normAutofit/>
          </a:bodyPr>
          <a:lstStyle/>
          <a:p>
            <a:r>
              <a:rPr lang="en-US"/>
              <a:t>Parent Resources </a:t>
            </a:r>
          </a:p>
        </p:txBody>
      </p:sp>
      <p:pic>
        <p:nvPicPr>
          <p:cNvPr id="2052" name="Picture 4" descr="Image result for resources literacy">
            <a:extLst>
              <a:ext uri="{FF2B5EF4-FFF2-40B4-BE49-F238E27FC236}">
                <a16:creationId xmlns:a16="http://schemas.microsoft.com/office/drawing/2014/main" id="{E24C5F30-767D-46AB-8512-DFFD1B7D97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514" y="2334830"/>
            <a:ext cx="5534240" cy="3638763"/>
          </a:xfrm>
          <a:prstGeom prst="rect">
            <a:avLst/>
          </a:prstGeom>
          <a:solidFill>
            <a:srgbClr val="FFFFFF"/>
          </a:solid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4" name="Content Placeholder 3">
            <a:extLst>
              <a:ext uri="{FF2B5EF4-FFF2-40B4-BE49-F238E27FC236}">
                <a16:creationId xmlns:a16="http://schemas.microsoft.com/office/drawing/2014/main" id="{D5A48549-D26D-4D63-BAEF-0A72F464A341}"/>
              </a:ext>
            </a:extLst>
          </p:cNvPr>
          <p:cNvSpPr>
            <a:spLocks noGrp="1"/>
          </p:cNvSpPr>
          <p:nvPr>
            <p:ph sz="quarter" idx="13"/>
          </p:nvPr>
        </p:nvSpPr>
        <p:spPr>
          <a:xfrm>
            <a:off x="6091373" y="191339"/>
            <a:ext cx="6097943" cy="5714009"/>
          </a:xfrm>
          <a:prstGeom prst="rect">
            <a:avLst/>
          </a:prstGeom>
          <a:effectLst/>
        </p:spPr>
        <p:txBody>
          <a:bodyPr vert="horz" lIns="91440" tIns="45720" rIns="91440" bIns="45720" rtlCol="0" anchor="t" anchorCtr="0">
            <a:noAutofit/>
          </a:bodyPr>
          <a:lstStyle/>
          <a:p>
            <a:pPr>
              <a:lnSpc>
                <a:spcPct val="90000"/>
              </a:lnSpc>
            </a:pPr>
            <a:r>
              <a:rPr lang="en-US" sz="1800" b="1">
                <a:ea typeface="+mn-lt"/>
                <a:cs typeface="+mn-lt"/>
              </a:rPr>
              <a:t>Learning and the Brain      </a:t>
            </a:r>
            <a:endParaRPr lang="en-US" sz="1800">
              <a:ea typeface="+mn-lt"/>
              <a:cs typeface="+mn-lt"/>
            </a:endParaRPr>
          </a:p>
          <a:p>
            <a:pPr marL="0" indent="0">
              <a:lnSpc>
                <a:spcPct val="90000"/>
              </a:lnSpc>
              <a:buNone/>
            </a:pPr>
            <a:r>
              <a:rPr lang="en-US" sz="1800" b="1">
                <a:ea typeface="+mn-lt"/>
                <a:cs typeface="+mn-lt"/>
              </a:rPr>
              <a:t>      </a:t>
            </a:r>
            <a:r>
              <a:rPr lang="en-US" sz="1800">
                <a:ea typeface="+mn-lt"/>
                <a:cs typeface="+mn-lt"/>
                <a:hlinkClick r:id="rId4"/>
              </a:rPr>
              <a:t>https://www.learningandthebrain.com/</a:t>
            </a:r>
            <a:endParaRPr lang="en-US" sz="1800"/>
          </a:p>
          <a:p>
            <a:pPr>
              <a:lnSpc>
                <a:spcPct val="90000"/>
              </a:lnSpc>
            </a:pPr>
            <a:r>
              <a:rPr lang="en-US" sz="1800" b="1"/>
              <a:t>Literacy Worldwide </a:t>
            </a:r>
            <a:r>
              <a:rPr lang="en-US" sz="1800">
                <a:hlinkClick r:id="rId5"/>
              </a:rPr>
              <a:t>https://www.literacyworldwide.org/blog/literacy-daily/2017/11/02/resources-to-support-family-literacy</a:t>
            </a:r>
            <a:endParaRPr lang="en-US" sz="1800"/>
          </a:p>
          <a:p>
            <a:pPr>
              <a:lnSpc>
                <a:spcPct val="90000"/>
              </a:lnSpc>
            </a:pPr>
            <a:r>
              <a:rPr lang="en-US" sz="1800" b="1"/>
              <a:t>Reading Rockets </a:t>
            </a:r>
            <a:r>
              <a:rPr lang="en-US" sz="1800">
                <a:hlinkClick r:id="rId6"/>
              </a:rPr>
              <a:t>https://www.readingrockets.org/literacy-home</a:t>
            </a:r>
            <a:endParaRPr lang="en-US" sz="1800"/>
          </a:p>
          <a:p>
            <a:pPr>
              <a:lnSpc>
                <a:spcPct val="90000"/>
              </a:lnSpc>
            </a:pPr>
            <a:r>
              <a:rPr lang="en-US" sz="1800" b="1"/>
              <a:t>National Center on Improving Literacy </a:t>
            </a:r>
            <a:r>
              <a:rPr lang="en-US" sz="1800">
                <a:hlinkClick r:id="rId7"/>
              </a:rPr>
              <a:t>https://improvingliteracy.org/brief/supporting-your-childs-literacy-development-home</a:t>
            </a:r>
            <a:endParaRPr lang="en-US" sz="1800"/>
          </a:p>
          <a:p>
            <a:pPr>
              <a:lnSpc>
                <a:spcPct val="90000"/>
              </a:lnSpc>
            </a:pPr>
            <a:r>
              <a:rPr lang="en-US" sz="1800" b="1"/>
              <a:t>PBS For Parents: Literacy    </a:t>
            </a:r>
            <a:r>
              <a:rPr lang="en-US" sz="1800">
                <a:hlinkClick r:id="rId8"/>
              </a:rPr>
              <a:t>https://www.pbs.org/parents/learn-grow/all-ages/literacy</a:t>
            </a:r>
            <a:endParaRPr lang="en-US" sz="1800"/>
          </a:p>
          <a:p>
            <a:pPr>
              <a:lnSpc>
                <a:spcPct val="90000"/>
              </a:lnSpc>
            </a:pPr>
            <a:r>
              <a:rPr lang="en-US" sz="1800" b="1"/>
              <a:t>Dial a Story: 16 languages available </a:t>
            </a:r>
            <a:r>
              <a:rPr lang="en-US" sz="1800">
                <a:hlinkClick r:id="rId9"/>
              </a:rPr>
              <a:t>https://www.torontopubliclibrary.ca/services/dial-a-story.jsp</a:t>
            </a:r>
            <a:endParaRPr lang="en-US" sz="1800"/>
          </a:p>
          <a:p>
            <a:pPr>
              <a:lnSpc>
                <a:spcPct val="90000"/>
              </a:lnSpc>
            </a:pPr>
            <a:r>
              <a:rPr lang="en-US" sz="1800" b="1"/>
              <a:t>UFLI Parent Resource Hub </a:t>
            </a:r>
            <a:r>
              <a:rPr lang="en-US" sz="1800">
                <a:hlinkClick r:id="rId10"/>
              </a:rPr>
              <a:t>https</a:t>
            </a:r>
            <a:r>
              <a:rPr lang="en-US" sz="1800">
                <a:ea typeface="+mn-lt"/>
                <a:cs typeface="+mn-lt"/>
                <a:hlinkClick r:id="rId10"/>
              </a:rPr>
              <a:t>://ufli.education.ufl.edu/resources/parent/</a:t>
            </a:r>
            <a:r>
              <a:rPr lang="en-US" sz="1800">
                <a:ea typeface="+mn-lt"/>
                <a:cs typeface="+mn-lt"/>
              </a:rPr>
              <a:t> </a:t>
            </a:r>
            <a:endParaRPr lang="en-US" sz="1800" b="1"/>
          </a:p>
          <a:p>
            <a:pPr>
              <a:lnSpc>
                <a:spcPct val="90000"/>
              </a:lnSpc>
            </a:pPr>
            <a:endParaRPr lang="en-US" sz="1500"/>
          </a:p>
        </p:txBody>
      </p:sp>
      <p:sp>
        <p:nvSpPr>
          <p:cNvPr id="3" name="Slide Number Placeholder 2">
            <a:extLst>
              <a:ext uri="{FF2B5EF4-FFF2-40B4-BE49-F238E27FC236}">
                <a16:creationId xmlns:a16="http://schemas.microsoft.com/office/drawing/2014/main" id="{CE4020C2-4FF9-DDF0-CCF0-6AD35D63F1A5}"/>
              </a:ext>
            </a:extLst>
          </p:cNvPr>
          <p:cNvSpPr>
            <a:spLocks noGrp="1"/>
          </p:cNvSpPr>
          <p:nvPr>
            <p:ph type="sldNum" sz="quarter" idx="16"/>
          </p:nvPr>
        </p:nvSpPr>
        <p:spPr/>
        <p:txBody>
          <a:bodyPr/>
          <a:lstStyle/>
          <a:p>
            <a:fld id="{A4942799-31AF-4FF8-9D79-C1A3E01FB207}" type="slidenum">
              <a:rPr lang="en-US" noProof="0" smtClean="0"/>
              <a:t>42</a:t>
            </a:fld>
            <a:endParaRPr lang="en-US"/>
          </a:p>
        </p:txBody>
      </p:sp>
    </p:spTree>
    <p:extLst>
      <p:ext uri="{BB962C8B-B14F-4D97-AF65-F5344CB8AC3E}">
        <p14:creationId xmlns:p14="http://schemas.microsoft.com/office/powerpoint/2010/main" val="484397897"/>
      </p:ext>
    </p:extLst>
  </p:cSld>
  <p:clrMapOvr>
    <a:masterClrMapping/>
  </p:clrMapOvr>
  <p:transition spd="slow" advClick="0" advTm="5000">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2C5B-823B-41E4-81B2-A4BB86D17677}"/>
              </a:ext>
            </a:extLst>
          </p:cNvPr>
          <p:cNvSpPr>
            <a:spLocks noGrp="1"/>
          </p:cNvSpPr>
          <p:nvPr>
            <p:ph type="title"/>
          </p:nvPr>
        </p:nvSpPr>
        <p:spPr/>
        <p:txBody>
          <a:bodyPr/>
          <a:lstStyle/>
          <a:p>
            <a:pPr algn="ctr"/>
            <a:r>
              <a:rPr lang="en-US"/>
              <a:t>TESD Elementary Reading Specialists</a:t>
            </a:r>
          </a:p>
        </p:txBody>
      </p:sp>
      <p:graphicFrame>
        <p:nvGraphicFramePr>
          <p:cNvPr id="5" name="Table 5">
            <a:extLst>
              <a:ext uri="{FF2B5EF4-FFF2-40B4-BE49-F238E27FC236}">
                <a16:creationId xmlns:a16="http://schemas.microsoft.com/office/drawing/2014/main" id="{189EA062-2107-4E7D-8883-11A8BE3C188F}"/>
              </a:ext>
            </a:extLst>
          </p:cNvPr>
          <p:cNvGraphicFramePr>
            <a:graphicFrameLocks noGrp="1"/>
          </p:cNvGraphicFramePr>
          <p:nvPr>
            <p:ph sz="half" idx="1"/>
            <p:extLst>
              <p:ext uri="{D42A27DB-BD31-4B8C-83A1-F6EECF244321}">
                <p14:modId xmlns:p14="http://schemas.microsoft.com/office/powerpoint/2010/main" val="1946969862"/>
              </p:ext>
            </p:extLst>
          </p:nvPr>
        </p:nvGraphicFramePr>
        <p:xfrm>
          <a:off x="125895" y="2429046"/>
          <a:ext cx="11940205" cy="5099744"/>
        </p:xfrm>
        <a:graphic>
          <a:graphicData uri="http://schemas.openxmlformats.org/drawingml/2006/table">
            <a:tbl>
              <a:tblPr firstRow="1" bandRow="1">
                <a:tableStyleId>{5A111915-BE36-4E01-A7E5-04B1672EAD32}</a:tableStyleId>
              </a:tblPr>
              <a:tblGrid>
                <a:gridCol w="1786954">
                  <a:extLst>
                    <a:ext uri="{9D8B030D-6E8A-4147-A177-3AD203B41FA5}">
                      <a16:colId xmlns:a16="http://schemas.microsoft.com/office/drawing/2014/main" val="1698900845"/>
                    </a:ext>
                  </a:extLst>
                </a:gridCol>
                <a:gridCol w="2060298">
                  <a:extLst>
                    <a:ext uri="{9D8B030D-6E8A-4147-A177-3AD203B41FA5}">
                      <a16:colId xmlns:a16="http://schemas.microsoft.com/office/drawing/2014/main" val="616857724"/>
                    </a:ext>
                  </a:extLst>
                </a:gridCol>
                <a:gridCol w="1687949">
                  <a:extLst>
                    <a:ext uri="{9D8B030D-6E8A-4147-A177-3AD203B41FA5}">
                      <a16:colId xmlns:a16="http://schemas.microsoft.com/office/drawing/2014/main" val="2821059309"/>
                    </a:ext>
                  </a:extLst>
                </a:gridCol>
                <a:gridCol w="2159304">
                  <a:extLst>
                    <a:ext uri="{9D8B030D-6E8A-4147-A177-3AD203B41FA5}">
                      <a16:colId xmlns:a16="http://schemas.microsoft.com/office/drawing/2014/main" val="3095734010"/>
                    </a:ext>
                  </a:extLst>
                </a:gridCol>
                <a:gridCol w="2122850">
                  <a:extLst>
                    <a:ext uri="{9D8B030D-6E8A-4147-A177-3AD203B41FA5}">
                      <a16:colId xmlns:a16="http://schemas.microsoft.com/office/drawing/2014/main" val="2734617962"/>
                    </a:ext>
                  </a:extLst>
                </a:gridCol>
                <a:gridCol w="2122850">
                  <a:extLst>
                    <a:ext uri="{9D8B030D-6E8A-4147-A177-3AD203B41FA5}">
                      <a16:colId xmlns:a16="http://schemas.microsoft.com/office/drawing/2014/main" val="920048281"/>
                    </a:ext>
                  </a:extLst>
                </a:gridCol>
              </a:tblGrid>
              <a:tr h="1378305">
                <a:tc>
                  <a:txBody>
                    <a:bodyPr/>
                    <a:lstStyle/>
                    <a:p>
                      <a:pPr algn="ctr"/>
                      <a:r>
                        <a:rPr lang="en-US" sz="2000" b="0"/>
                        <a:t>Beaumont Elementary</a:t>
                      </a:r>
                    </a:p>
                  </a:txBody>
                  <a:tcPr/>
                </a:tc>
                <a:tc>
                  <a:txBody>
                    <a:bodyPr/>
                    <a:lstStyle/>
                    <a:p>
                      <a:pPr algn="ctr"/>
                      <a:r>
                        <a:rPr lang="en-US" sz="2000" b="0"/>
                        <a:t>Devon </a:t>
                      </a:r>
                    </a:p>
                    <a:p>
                      <a:pPr algn="ctr"/>
                      <a:r>
                        <a:rPr lang="en-US" sz="2000" b="0"/>
                        <a:t>Elementary</a:t>
                      </a:r>
                    </a:p>
                  </a:txBody>
                  <a:tcPr/>
                </a:tc>
                <a:tc>
                  <a:txBody>
                    <a:bodyPr/>
                    <a:lstStyle/>
                    <a:p>
                      <a:pPr algn="ctr"/>
                      <a:r>
                        <a:rPr lang="en-US" sz="2000" b="0"/>
                        <a:t>Hillside </a:t>
                      </a:r>
                    </a:p>
                    <a:p>
                      <a:pPr algn="ctr"/>
                      <a:r>
                        <a:rPr lang="en-US" sz="2000" b="0"/>
                        <a:t>Elementary</a:t>
                      </a:r>
                    </a:p>
                  </a:txBody>
                  <a:tcPr/>
                </a:tc>
                <a:tc>
                  <a:txBody>
                    <a:bodyPr/>
                    <a:lstStyle/>
                    <a:p>
                      <a:pPr algn="ctr"/>
                      <a:r>
                        <a:rPr lang="en-US" sz="2000" b="0"/>
                        <a:t>New Eagle Elementary</a:t>
                      </a:r>
                    </a:p>
                  </a:txBody>
                  <a:tcPr/>
                </a:tc>
                <a:tc>
                  <a:txBody>
                    <a:bodyPr/>
                    <a:lstStyle/>
                    <a:p>
                      <a:pPr algn="ctr"/>
                      <a:r>
                        <a:rPr lang="en-US" sz="2000" b="0"/>
                        <a:t>Valley Forge Elementary</a:t>
                      </a:r>
                    </a:p>
                  </a:txBody>
                  <a:tcPr/>
                </a:tc>
                <a:tc>
                  <a:txBody>
                    <a:bodyPr/>
                    <a:lstStyle/>
                    <a:p>
                      <a:pPr lvl="0" algn="ctr">
                        <a:buNone/>
                      </a:pPr>
                      <a:r>
                        <a:rPr lang="en-US" sz="2000" b="0"/>
                        <a:t>All Elementary Buildings</a:t>
                      </a:r>
                    </a:p>
                  </a:txBody>
                  <a:tcPr/>
                </a:tc>
                <a:extLst>
                  <a:ext uri="{0D108BD9-81ED-4DB2-BD59-A6C34878D82A}">
                    <a16:rowId xmlns:a16="http://schemas.microsoft.com/office/drawing/2014/main" val="487347073"/>
                  </a:ext>
                </a:extLst>
              </a:tr>
              <a:tr h="3721439">
                <a:tc>
                  <a:txBody>
                    <a:bodyPr/>
                    <a:lstStyle/>
                    <a:p>
                      <a:pPr algn="ctr"/>
                      <a:endParaRPr lang="en-US" sz="1400" b="1">
                        <a:solidFill>
                          <a:srgbClr val="6D0000"/>
                        </a:solidFill>
                      </a:endParaRPr>
                    </a:p>
                    <a:p>
                      <a:pPr algn="ctr">
                        <a:lnSpc>
                          <a:spcPct val="100000"/>
                        </a:lnSpc>
                      </a:pPr>
                      <a:r>
                        <a:rPr lang="en-US" sz="1400" b="1">
                          <a:solidFill>
                            <a:srgbClr val="6D0000"/>
                          </a:solidFill>
                        </a:rPr>
                        <a:t>Hayley Rodgers</a:t>
                      </a:r>
                    </a:p>
                    <a:p>
                      <a:pPr lvl="0" algn="ctr">
                        <a:lnSpc>
                          <a:spcPct val="100000"/>
                        </a:lnSpc>
                        <a:buNone/>
                      </a:pPr>
                      <a:endParaRPr lang="en-US" sz="1400" b="1">
                        <a:solidFill>
                          <a:srgbClr val="6D0000"/>
                        </a:solidFill>
                      </a:endParaRPr>
                    </a:p>
                    <a:p>
                      <a:pPr algn="ctr">
                        <a:lnSpc>
                          <a:spcPct val="100000"/>
                        </a:lnSpc>
                      </a:pPr>
                      <a:r>
                        <a:rPr lang="en-US" sz="1400" b="1">
                          <a:solidFill>
                            <a:srgbClr val="6D0000"/>
                          </a:solidFill>
                        </a:rPr>
                        <a:t>rodgersh@tesd.net</a:t>
                      </a:r>
                    </a:p>
                    <a:p>
                      <a:pPr lvl="0" algn="ctr">
                        <a:lnSpc>
                          <a:spcPct val="100000"/>
                        </a:lnSpc>
                        <a:buNone/>
                      </a:pPr>
                      <a:endParaRPr lang="en-US" sz="1400" b="1">
                        <a:solidFill>
                          <a:srgbClr val="6D0000"/>
                        </a:solidFill>
                      </a:endParaRPr>
                    </a:p>
                    <a:p>
                      <a:pPr lvl="0" algn="ctr">
                        <a:lnSpc>
                          <a:spcPct val="100000"/>
                        </a:lnSpc>
                        <a:buNone/>
                      </a:pPr>
                      <a:r>
                        <a:rPr lang="en-US" sz="1400" b="1">
                          <a:solidFill>
                            <a:srgbClr val="6D0000"/>
                          </a:solidFill>
                        </a:rPr>
                        <a:t>610-240-1406</a:t>
                      </a:r>
                    </a:p>
                    <a:p>
                      <a:pPr lvl="0" algn="ctr">
                        <a:lnSpc>
                          <a:spcPct val="100000"/>
                        </a:lnSpc>
                        <a:buNone/>
                      </a:pPr>
                      <a:endParaRPr lang="en-US" sz="1400" b="1">
                        <a:solidFill>
                          <a:srgbClr val="6D0000"/>
                        </a:solidFill>
                      </a:endParaRPr>
                    </a:p>
                  </a:txBody>
                  <a:tcPr/>
                </a:tc>
                <a:tc>
                  <a:txBody>
                    <a:bodyPr/>
                    <a:lstStyle/>
                    <a:p>
                      <a:pPr algn="ctr"/>
                      <a:endParaRPr lang="en-US" sz="1400" b="1">
                        <a:solidFill>
                          <a:srgbClr val="6D0000"/>
                        </a:solidFill>
                      </a:endParaRPr>
                    </a:p>
                    <a:p>
                      <a:pPr algn="ctr"/>
                      <a:r>
                        <a:rPr lang="en-US" sz="1400" b="1">
                          <a:solidFill>
                            <a:srgbClr val="6D0000"/>
                          </a:solidFill>
                        </a:rPr>
                        <a:t>Gen Billet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hlinkClick r:id="rId3" invalidUrl="http://">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billete@tesd.net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610-240-1450</a:t>
                      </a:r>
                    </a:p>
                    <a:p>
                      <a:pPr lvl="0" algn="ctr">
                        <a:buNone/>
                      </a:pPr>
                      <a:endParaRPr lang="en-US" sz="1400" b="1">
                        <a:solidFill>
                          <a:srgbClr val="6D0000"/>
                        </a:solidFill>
                      </a:endParaRPr>
                    </a:p>
                  </a:txBody>
                  <a:tcPr/>
                </a:tc>
                <a:tc>
                  <a:txBody>
                    <a:bodyPr/>
                    <a:lstStyle/>
                    <a:p>
                      <a:pPr algn="ctr"/>
                      <a:endParaRPr lang="en-US" sz="1400" b="1">
                        <a:solidFill>
                          <a:srgbClr val="6D0000"/>
                        </a:solidFill>
                      </a:endParaRPr>
                    </a:p>
                    <a:p>
                      <a:pPr lvl="0" algn="ctr">
                        <a:buNone/>
                      </a:pPr>
                      <a:r>
                        <a:rPr lang="en-US" sz="1400" b="1">
                          <a:solidFill>
                            <a:srgbClr val="6D0000"/>
                          </a:solidFill>
                        </a:rPr>
                        <a:t>Mary Nagle</a:t>
                      </a:r>
                      <a:endParaRPr lang="en-US"/>
                    </a:p>
                    <a:p>
                      <a:pPr algn="ctr"/>
                      <a:endParaRPr lang="en-US" sz="1400" b="1">
                        <a:solidFill>
                          <a:srgbClr val="6D0000"/>
                        </a:solidFill>
                      </a:endParaRPr>
                    </a:p>
                    <a:p>
                      <a:pPr marL="0" marR="0" lvl="0" indent="0" algn="ctr">
                        <a:lnSpc>
                          <a:spcPct val="100000"/>
                        </a:lnSpc>
                        <a:spcBef>
                          <a:spcPts val="0"/>
                        </a:spcBef>
                        <a:spcAft>
                          <a:spcPts val="0"/>
                        </a:spcAft>
                        <a:buNone/>
                      </a:pPr>
                      <a:r>
                        <a:rPr lang="en-US" sz="1400" b="1">
                          <a:solidFill>
                            <a:srgbClr val="6D0000"/>
                          </a:solidFill>
                        </a:rPr>
                        <a:t>naglem@tesd.net</a:t>
                      </a:r>
                      <a:endParaRPr lang="en-US">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610-240-1511</a:t>
                      </a:r>
                    </a:p>
                    <a:p>
                      <a:pPr algn="ctr"/>
                      <a:endParaRPr lang="en-US" sz="1400" b="1">
                        <a:solidFill>
                          <a:srgbClr val="6D0000"/>
                        </a:solidFill>
                      </a:endParaRPr>
                    </a:p>
                    <a:p>
                      <a:pPr lvl="0" algn="ctr">
                        <a:buNone/>
                      </a:pPr>
                      <a:endParaRPr lang="en-US" sz="1400" b="1" i="0" u="none" strike="noStrike" noProof="0">
                        <a:solidFill>
                          <a:srgbClr val="6D0000"/>
                        </a:solidFill>
                        <a:latin typeface="Century Gothic"/>
                      </a:endParaRPr>
                    </a:p>
                  </a:txBody>
                  <a:tcPr/>
                </a:tc>
                <a:tc>
                  <a:txBody>
                    <a:bodyPr/>
                    <a:lstStyle/>
                    <a:p>
                      <a:pPr algn="ctr"/>
                      <a:endParaRPr lang="en-US" sz="1400" b="1">
                        <a:solidFill>
                          <a:srgbClr val="6D0000"/>
                        </a:solidFill>
                      </a:endParaRPr>
                    </a:p>
                    <a:p>
                      <a:pPr algn="ctr"/>
                      <a:r>
                        <a:rPr lang="en-US" sz="1400" b="1">
                          <a:solidFill>
                            <a:srgbClr val="6D0000"/>
                          </a:solidFill>
                        </a:rPr>
                        <a:t>Lindsey Klotz-Sofranko</a:t>
                      </a:r>
                    </a:p>
                    <a:p>
                      <a:pPr marL="0" marR="0" lvl="0" indent="0" algn="ctr" rtl="0" eaLnBrk="1" fontAlgn="auto" latinLnBrk="0" hangingPunct="1">
                        <a:lnSpc>
                          <a:spcPct val="100000"/>
                        </a:lnSpc>
                        <a:spcBef>
                          <a:spcPts val="0"/>
                        </a:spcBef>
                        <a:spcAft>
                          <a:spcPts val="0"/>
                        </a:spcAft>
                        <a:buClrTx/>
                        <a:buSzTx/>
                        <a:buFontTx/>
                        <a:buNone/>
                      </a:pPr>
                      <a:endParaRPr lang="en-US" sz="1400" b="1">
                        <a:solidFill>
                          <a:srgbClr val="6D0000"/>
                        </a:solidFill>
                      </a:endParaRPr>
                    </a:p>
                    <a:p>
                      <a:pPr marL="0" marR="0" lvl="0" indent="0" algn="ctr" defTabSz="457200">
                        <a:lnSpc>
                          <a:spcPct val="100000"/>
                        </a:lnSpc>
                        <a:spcBef>
                          <a:spcPts val="0"/>
                        </a:spcBef>
                        <a:spcAft>
                          <a:spcPts val="0"/>
                        </a:spcAft>
                        <a:buClrTx/>
                        <a:buSzTx/>
                        <a:buFontTx/>
                        <a:buNone/>
                        <a:tabLst/>
                        <a:defRPr/>
                      </a:pPr>
                      <a:r>
                        <a:rPr lang="en-US" sz="1400" b="1">
                          <a:solidFill>
                            <a:srgbClr val="6D0000"/>
                          </a:solidFill>
                        </a:rPr>
                        <a:t>klotzl@tesd.net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610-240-1557</a:t>
                      </a:r>
                    </a:p>
                    <a:p>
                      <a:pPr marL="0" marR="0" lvl="0" indent="0" algn="ctr">
                        <a:lnSpc>
                          <a:spcPct val="100000"/>
                        </a:lnSpc>
                        <a:spcBef>
                          <a:spcPts val="0"/>
                        </a:spcBef>
                        <a:spcAft>
                          <a:spcPts val="0"/>
                        </a:spcAft>
                        <a:buClrTx/>
                        <a:buSzTx/>
                        <a:buFontTx/>
                        <a:buNone/>
                      </a:pPr>
                      <a:endParaRPr lang="en-US" sz="1400" b="1">
                        <a:solidFill>
                          <a:srgbClr val="6D0000"/>
                        </a:solidFill>
                      </a:endParaRPr>
                    </a:p>
                    <a:p>
                      <a:pPr algn="ctr"/>
                      <a:endParaRPr lang="en-US" sz="1400" b="1">
                        <a:solidFill>
                          <a:srgbClr val="6D0000"/>
                        </a:solidFill>
                      </a:endParaRPr>
                    </a:p>
                  </a:txBody>
                  <a:tcPr/>
                </a:tc>
                <a:tc>
                  <a:txBody>
                    <a:bodyPr/>
                    <a:lstStyle/>
                    <a:p>
                      <a:pPr algn="ctr"/>
                      <a:endParaRPr lang="en-US" sz="1400" b="1">
                        <a:solidFill>
                          <a:srgbClr val="6D0000"/>
                        </a:solidFill>
                      </a:endParaRPr>
                    </a:p>
                    <a:p>
                      <a:pPr algn="ctr"/>
                      <a:r>
                        <a:rPr lang="en-US" sz="1400" b="1">
                          <a:solidFill>
                            <a:srgbClr val="6D0000"/>
                          </a:solidFill>
                        </a:rPr>
                        <a:t>Laura Hobbins</a:t>
                      </a:r>
                    </a:p>
                    <a:p>
                      <a:pPr algn="ctr"/>
                      <a:endParaRPr lang="en-US" sz="1400" b="1">
                        <a:solidFill>
                          <a:srgbClr val="6D0000"/>
                        </a:solidFill>
                      </a:endParaRPr>
                    </a:p>
                    <a:p>
                      <a:pPr marL="0" marR="0" lvl="0" indent="0" algn="ctr" rtl="0" eaLnBrk="1" fontAlgn="auto" latinLnBrk="0" hangingPunct="1">
                        <a:lnSpc>
                          <a:spcPct val="100000"/>
                        </a:lnSpc>
                        <a:spcBef>
                          <a:spcPts val="0"/>
                        </a:spcBef>
                        <a:spcAft>
                          <a:spcPts val="0"/>
                        </a:spcAft>
                        <a:buFontTx/>
                        <a:buNone/>
                      </a:pPr>
                      <a:r>
                        <a:rPr lang="en-US" sz="1400" b="1">
                          <a:solidFill>
                            <a:srgbClr val="6D0000"/>
                          </a:solidFill>
                        </a:rPr>
                        <a:t>hobbinsl@tesd.net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rtl="0">
                        <a:lnSpc>
                          <a:spcPct val="100000"/>
                        </a:lnSpc>
                        <a:spcBef>
                          <a:spcPts val="0"/>
                        </a:spcBef>
                        <a:spcAft>
                          <a:spcPts val="0"/>
                        </a:spcAft>
                        <a:buClrTx/>
                        <a:buSzTx/>
                        <a:buFontTx/>
                        <a:buNone/>
                      </a:pPr>
                      <a:r>
                        <a:rPr lang="en-US" sz="1400" b="1">
                          <a:solidFill>
                            <a:srgbClr val="6D0000"/>
                          </a:solidFill>
                        </a:rPr>
                        <a:t>610-240-1611</a:t>
                      </a:r>
                      <a:endParaRPr lang="en-US" sz="1400"/>
                    </a:p>
                    <a:p>
                      <a:pPr algn="ctr"/>
                      <a:endParaRPr lang="en-US" sz="1400" b="1">
                        <a:solidFill>
                          <a:srgbClr val="6D0000"/>
                        </a:solidFill>
                      </a:endParaRPr>
                    </a:p>
                  </a:txBody>
                  <a:tcPr/>
                </a:tc>
                <a:tc>
                  <a:txBody>
                    <a:bodyPr/>
                    <a:lstStyle/>
                    <a:p>
                      <a:pPr lvl="0" algn="ctr">
                        <a:buNone/>
                      </a:pPr>
                      <a:endParaRPr lang="en-US" sz="1400" b="1">
                        <a:solidFill>
                          <a:srgbClr val="6D0000"/>
                        </a:solidFill>
                      </a:endParaRPr>
                    </a:p>
                    <a:p>
                      <a:pPr lvl="0" algn="ctr">
                        <a:buNone/>
                      </a:pPr>
                      <a:r>
                        <a:rPr lang="en-US" sz="1400" b="1">
                          <a:solidFill>
                            <a:srgbClr val="6D0000"/>
                          </a:solidFill>
                        </a:rPr>
                        <a:t>Kirsten Firestine</a:t>
                      </a:r>
                    </a:p>
                    <a:p>
                      <a:pPr lvl="0" algn="ctr">
                        <a:buNone/>
                      </a:pPr>
                      <a:endParaRPr lang="en-US" sz="1400" b="1">
                        <a:solidFill>
                          <a:srgbClr val="6D0000"/>
                        </a:solidFill>
                      </a:endParaRPr>
                    </a:p>
                    <a:p>
                      <a:pPr lvl="0" algn="ctr">
                        <a:buNone/>
                      </a:pPr>
                      <a:r>
                        <a:rPr lang="en-US" sz="1400" b="1">
                          <a:solidFill>
                            <a:srgbClr val="6D0000"/>
                          </a:solidFill>
                        </a:rPr>
                        <a:t>firestinek@tesd.net</a:t>
                      </a:r>
                    </a:p>
                    <a:p>
                      <a:pPr lvl="0" algn="ctr">
                        <a:buNone/>
                      </a:pPr>
                      <a:endParaRPr lang="en-US" sz="1400" b="1">
                        <a:solidFill>
                          <a:srgbClr val="6D0000"/>
                        </a:solidFill>
                      </a:endParaRPr>
                    </a:p>
                    <a:p>
                      <a:pPr lvl="0" algn="ctr">
                        <a:buNone/>
                      </a:pPr>
                      <a:r>
                        <a:rPr lang="en-US" sz="1400" b="1">
                          <a:solidFill>
                            <a:srgbClr val="6D0000"/>
                          </a:solidFill>
                        </a:rPr>
                        <a:t>610-240-1600</a:t>
                      </a:r>
                    </a:p>
                  </a:txBody>
                  <a:tcPr/>
                </a:tc>
                <a:extLst>
                  <a:ext uri="{0D108BD9-81ED-4DB2-BD59-A6C34878D82A}">
                    <a16:rowId xmlns:a16="http://schemas.microsoft.com/office/drawing/2014/main" val="653770816"/>
                  </a:ext>
                </a:extLst>
              </a:tr>
            </a:tbl>
          </a:graphicData>
        </a:graphic>
      </p:graphicFrame>
      <p:sp>
        <p:nvSpPr>
          <p:cNvPr id="7" name="TextBox 6">
            <a:extLst>
              <a:ext uri="{FF2B5EF4-FFF2-40B4-BE49-F238E27FC236}">
                <a16:creationId xmlns:a16="http://schemas.microsoft.com/office/drawing/2014/main" id="{9E292E61-2670-4CA3-B748-6A835B7F08E6}"/>
              </a:ext>
            </a:extLst>
          </p:cNvPr>
          <p:cNvSpPr txBox="1"/>
          <p:nvPr/>
        </p:nvSpPr>
        <p:spPr>
          <a:xfrm>
            <a:off x="125895" y="5486974"/>
            <a:ext cx="11940208" cy="923330"/>
          </a:xfrm>
          <a:prstGeom prst="rect">
            <a:avLst/>
          </a:prstGeom>
          <a:noFill/>
        </p:spPr>
        <p:txBody>
          <a:bodyPr wrap="square" lIns="91440" tIns="45720" rIns="91440" bIns="45720" rtlCol="0" anchor="t">
            <a:spAutoFit/>
          </a:bodyPr>
          <a:lstStyle/>
          <a:p>
            <a:r>
              <a:rPr lang="en-US"/>
              <a:t>Your child's Reading Specialist takes great pride and care to ensure their academic success. Please do not hesitate to reach out to them if you have questions or concerns, if you need advice, or would like assistance with your child’s reading development.  </a:t>
            </a:r>
          </a:p>
        </p:txBody>
      </p:sp>
      <p:sp>
        <p:nvSpPr>
          <p:cNvPr id="3" name="Slide Number Placeholder 2">
            <a:extLst>
              <a:ext uri="{FF2B5EF4-FFF2-40B4-BE49-F238E27FC236}">
                <a16:creationId xmlns:a16="http://schemas.microsoft.com/office/drawing/2014/main" id="{8CFC6D59-02D7-9FAA-B59D-D40BDCD1CA35}"/>
              </a:ext>
            </a:extLst>
          </p:cNvPr>
          <p:cNvSpPr>
            <a:spLocks noGrp="1"/>
          </p:cNvSpPr>
          <p:nvPr>
            <p:ph type="sldNum" sz="quarter" idx="12"/>
          </p:nvPr>
        </p:nvSpPr>
        <p:spPr/>
        <p:txBody>
          <a:bodyPr/>
          <a:lstStyle/>
          <a:p>
            <a:fld id="{A4942799-31AF-4FF8-9D79-C1A3E01FB207}" type="slidenum">
              <a:rPr lang="en-US" noProof="0" smtClean="0"/>
              <a:t>43</a:t>
            </a:fld>
            <a:endParaRPr lang="en-US"/>
          </a:p>
        </p:txBody>
      </p:sp>
    </p:spTree>
    <p:extLst>
      <p:ext uri="{BB962C8B-B14F-4D97-AF65-F5344CB8AC3E}">
        <p14:creationId xmlns:p14="http://schemas.microsoft.com/office/powerpoint/2010/main" val="419744795"/>
      </p:ext>
    </p:extLst>
  </p:cSld>
  <p:clrMapOvr>
    <a:masterClrMapping/>
  </p:clrMapOvr>
  <p:transition spd="slow" advClick="0" advTm="5000">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E776-14EC-4342-8E03-AF257A8674DB}"/>
              </a:ext>
            </a:extLst>
          </p:cNvPr>
          <p:cNvSpPr>
            <a:spLocks noGrp="1"/>
          </p:cNvSpPr>
          <p:nvPr>
            <p:ph type="title"/>
          </p:nvPr>
        </p:nvSpPr>
        <p:spPr>
          <a:xfrm>
            <a:off x="451514" y="375313"/>
            <a:ext cx="5114017" cy="1139895"/>
          </a:xfrm>
          <a:prstGeom prst="rect">
            <a:avLst/>
          </a:prstGeom>
          <a:effectLst/>
        </p:spPr>
        <p:txBody>
          <a:bodyPr anchor="ctr">
            <a:normAutofit/>
          </a:bodyPr>
          <a:lstStyle/>
          <a:p>
            <a:r>
              <a:rPr lang="en-US" sz="3700"/>
              <a:t>Contact Information</a:t>
            </a:r>
          </a:p>
        </p:txBody>
      </p:sp>
      <p:pic>
        <p:nvPicPr>
          <p:cNvPr id="4" name="Picture 2" descr="Image result for tredyffrin easttown school district">
            <a:extLst>
              <a:ext uri="{FF2B5EF4-FFF2-40B4-BE49-F238E27FC236}">
                <a16:creationId xmlns:a16="http://schemas.microsoft.com/office/drawing/2014/main" id="{0AABFC4C-2F93-4241-BB53-1D269738AE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109" y="2427239"/>
            <a:ext cx="3638763" cy="3638763"/>
          </a:xfrm>
          <a:prstGeom prst="rect">
            <a:avLst/>
          </a:prstGeom>
          <a:solidFill>
            <a:srgbClr val="FFFFFF"/>
          </a:solid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A0CAEA44-32C0-4085-9AE0-D9023AF574CD}"/>
              </a:ext>
            </a:extLst>
          </p:cNvPr>
          <p:cNvSpPr txBox="1"/>
          <p:nvPr/>
        </p:nvSpPr>
        <p:spPr>
          <a:xfrm>
            <a:off x="4824249" y="2421192"/>
            <a:ext cx="7367751" cy="255454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2000"/>
              <a:t>Please do not hesitate to reach out if you have questions or concerns or if you need advice or assistance with your child’s reading development. </a:t>
            </a:r>
          </a:p>
          <a:p>
            <a:pPr marL="285750" indent="-285750">
              <a:buFont typeface="Wingdings" panose="05000000000000000000" pitchFamily="2" charset="2"/>
              <a:buChar char="Ø"/>
            </a:pPr>
            <a:endParaRPr lang="en-US" sz="2000"/>
          </a:p>
          <a:p>
            <a:pPr marL="285750" indent="-285750">
              <a:buFont typeface="Wingdings" panose="05000000000000000000" pitchFamily="2" charset="2"/>
              <a:buChar char="Ø"/>
            </a:pPr>
            <a:r>
              <a:rPr lang="en-US" sz="2000" i="1"/>
              <a:t>Dr. Gately is available to answer additional questions. </a:t>
            </a:r>
          </a:p>
          <a:p>
            <a:pPr marL="285750" indent="-285750">
              <a:buFont typeface="Wingdings" panose="05000000000000000000" pitchFamily="2" charset="2"/>
              <a:buChar char="Ø"/>
            </a:pPr>
            <a:endParaRPr lang="en-US" sz="2000" i="1"/>
          </a:p>
          <a:p>
            <a:pPr marL="285750" indent="-285750">
              <a:buFont typeface="Wingdings" panose="05000000000000000000" pitchFamily="2" charset="2"/>
              <a:buChar char="Ø"/>
            </a:pPr>
            <a:r>
              <a:rPr lang="en-US" sz="2000" i="1"/>
              <a:t>Thank you for viewing!</a:t>
            </a:r>
          </a:p>
          <a:p>
            <a:endParaRPr lang="en-US" sz="2000"/>
          </a:p>
        </p:txBody>
      </p:sp>
      <p:sp>
        <p:nvSpPr>
          <p:cNvPr id="3" name="Slide Number Placeholder 2">
            <a:extLst>
              <a:ext uri="{FF2B5EF4-FFF2-40B4-BE49-F238E27FC236}">
                <a16:creationId xmlns:a16="http://schemas.microsoft.com/office/drawing/2014/main" id="{E7A76FC7-BA2B-9DF3-1850-14C61B9190CE}"/>
              </a:ext>
            </a:extLst>
          </p:cNvPr>
          <p:cNvSpPr>
            <a:spLocks noGrp="1"/>
          </p:cNvSpPr>
          <p:nvPr>
            <p:ph type="sldNum" sz="quarter" idx="16"/>
          </p:nvPr>
        </p:nvSpPr>
        <p:spPr/>
        <p:txBody>
          <a:bodyPr/>
          <a:lstStyle/>
          <a:p>
            <a:fld id="{A4942799-31AF-4FF8-9D79-C1A3E01FB207}" type="slidenum">
              <a:rPr lang="en-US" noProof="0" smtClean="0"/>
              <a:t>44</a:t>
            </a:fld>
            <a:endParaRPr lang="en-US"/>
          </a:p>
        </p:txBody>
      </p:sp>
    </p:spTree>
    <p:extLst>
      <p:ext uri="{BB962C8B-B14F-4D97-AF65-F5344CB8AC3E}">
        <p14:creationId xmlns:p14="http://schemas.microsoft.com/office/powerpoint/2010/main" val="1476557466"/>
      </p:ext>
    </p:extLst>
  </p:cSld>
  <p:clrMapOvr>
    <a:masterClrMapping/>
  </p:clrMapOvr>
  <p:transition spd="slow" advClick="0"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2C5B-823B-41E4-81B2-A4BB86D17677}"/>
              </a:ext>
            </a:extLst>
          </p:cNvPr>
          <p:cNvSpPr>
            <a:spLocks noGrp="1"/>
          </p:cNvSpPr>
          <p:nvPr>
            <p:ph type="title"/>
          </p:nvPr>
        </p:nvSpPr>
        <p:spPr/>
        <p:txBody>
          <a:bodyPr/>
          <a:lstStyle/>
          <a:p>
            <a:pPr algn="ctr"/>
            <a:r>
              <a:rPr lang="en-US"/>
              <a:t>TESD Elementary Reading Specialists</a:t>
            </a:r>
          </a:p>
        </p:txBody>
      </p:sp>
      <p:graphicFrame>
        <p:nvGraphicFramePr>
          <p:cNvPr id="5" name="Table 5">
            <a:extLst>
              <a:ext uri="{FF2B5EF4-FFF2-40B4-BE49-F238E27FC236}">
                <a16:creationId xmlns:a16="http://schemas.microsoft.com/office/drawing/2014/main" id="{189EA062-2107-4E7D-8883-11A8BE3C188F}"/>
              </a:ext>
            </a:extLst>
          </p:cNvPr>
          <p:cNvGraphicFramePr>
            <a:graphicFrameLocks noGrp="1"/>
          </p:cNvGraphicFramePr>
          <p:nvPr>
            <p:ph sz="half" idx="1"/>
            <p:extLst>
              <p:ext uri="{D42A27DB-BD31-4B8C-83A1-F6EECF244321}">
                <p14:modId xmlns:p14="http://schemas.microsoft.com/office/powerpoint/2010/main" val="446304386"/>
              </p:ext>
            </p:extLst>
          </p:nvPr>
        </p:nvGraphicFramePr>
        <p:xfrm>
          <a:off x="125895" y="2429046"/>
          <a:ext cx="11940205" cy="5099744"/>
        </p:xfrm>
        <a:graphic>
          <a:graphicData uri="http://schemas.openxmlformats.org/drawingml/2006/table">
            <a:tbl>
              <a:tblPr firstRow="1" bandRow="1">
                <a:tableStyleId>{5A111915-BE36-4E01-A7E5-04B1672EAD32}</a:tableStyleId>
              </a:tblPr>
              <a:tblGrid>
                <a:gridCol w="1786954">
                  <a:extLst>
                    <a:ext uri="{9D8B030D-6E8A-4147-A177-3AD203B41FA5}">
                      <a16:colId xmlns:a16="http://schemas.microsoft.com/office/drawing/2014/main" val="1698900845"/>
                    </a:ext>
                  </a:extLst>
                </a:gridCol>
                <a:gridCol w="2060298">
                  <a:extLst>
                    <a:ext uri="{9D8B030D-6E8A-4147-A177-3AD203B41FA5}">
                      <a16:colId xmlns:a16="http://schemas.microsoft.com/office/drawing/2014/main" val="616857724"/>
                    </a:ext>
                  </a:extLst>
                </a:gridCol>
                <a:gridCol w="1687949">
                  <a:extLst>
                    <a:ext uri="{9D8B030D-6E8A-4147-A177-3AD203B41FA5}">
                      <a16:colId xmlns:a16="http://schemas.microsoft.com/office/drawing/2014/main" val="2821059309"/>
                    </a:ext>
                  </a:extLst>
                </a:gridCol>
                <a:gridCol w="2159304">
                  <a:extLst>
                    <a:ext uri="{9D8B030D-6E8A-4147-A177-3AD203B41FA5}">
                      <a16:colId xmlns:a16="http://schemas.microsoft.com/office/drawing/2014/main" val="3095734010"/>
                    </a:ext>
                  </a:extLst>
                </a:gridCol>
                <a:gridCol w="2122850">
                  <a:extLst>
                    <a:ext uri="{9D8B030D-6E8A-4147-A177-3AD203B41FA5}">
                      <a16:colId xmlns:a16="http://schemas.microsoft.com/office/drawing/2014/main" val="2734617962"/>
                    </a:ext>
                  </a:extLst>
                </a:gridCol>
                <a:gridCol w="2122850">
                  <a:extLst>
                    <a:ext uri="{9D8B030D-6E8A-4147-A177-3AD203B41FA5}">
                      <a16:colId xmlns:a16="http://schemas.microsoft.com/office/drawing/2014/main" val="920048281"/>
                    </a:ext>
                  </a:extLst>
                </a:gridCol>
              </a:tblGrid>
              <a:tr h="1378305">
                <a:tc>
                  <a:txBody>
                    <a:bodyPr/>
                    <a:lstStyle/>
                    <a:p>
                      <a:pPr algn="ctr"/>
                      <a:r>
                        <a:rPr lang="en-US" sz="2000" b="0"/>
                        <a:t>Beaumont Elementary</a:t>
                      </a:r>
                    </a:p>
                  </a:txBody>
                  <a:tcPr/>
                </a:tc>
                <a:tc>
                  <a:txBody>
                    <a:bodyPr/>
                    <a:lstStyle/>
                    <a:p>
                      <a:pPr algn="ctr"/>
                      <a:r>
                        <a:rPr lang="en-US" sz="2000" b="0"/>
                        <a:t>Devon </a:t>
                      </a:r>
                    </a:p>
                    <a:p>
                      <a:pPr algn="ctr"/>
                      <a:r>
                        <a:rPr lang="en-US" sz="2000" b="0"/>
                        <a:t>Elementary</a:t>
                      </a:r>
                    </a:p>
                  </a:txBody>
                  <a:tcPr/>
                </a:tc>
                <a:tc>
                  <a:txBody>
                    <a:bodyPr/>
                    <a:lstStyle/>
                    <a:p>
                      <a:pPr algn="ctr"/>
                      <a:r>
                        <a:rPr lang="en-US" sz="2000" b="0"/>
                        <a:t>Hillside </a:t>
                      </a:r>
                    </a:p>
                    <a:p>
                      <a:pPr algn="ctr"/>
                      <a:r>
                        <a:rPr lang="en-US" sz="2000" b="0"/>
                        <a:t>Elementary</a:t>
                      </a:r>
                    </a:p>
                  </a:txBody>
                  <a:tcPr/>
                </a:tc>
                <a:tc>
                  <a:txBody>
                    <a:bodyPr/>
                    <a:lstStyle/>
                    <a:p>
                      <a:pPr algn="ctr"/>
                      <a:r>
                        <a:rPr lang="en-US" sz="2000" b="0"/>
                        <a:t>New Eagle Elementary</a:t>
                      </a:r>
                    </a:p>
                  </a:txBody>
                  <a:tcPr/>
                </a:tc>
                <a:tc>
                  <a:txBody>
                    <a:bodyPr/>
                    <a:lstStyle/>
                    <a:p>
                      <a:pPr algn="ctr"/>
                      <a:r>
                        <a:rPr lang="en-US" sz="2000" b="0"/>
                        <a:t>Valley Forge Elementary</a:t>
                      </a:r>
                    </a:p>
                  </a:txBody>
                  <a:tcPr/>
                </a:tc>
                <a:tc>
                  <a:txBody>
                    <a:bodyPr/>
                    <a:lstStyle/>
                    <a:p>
                      <a:pPr lvl="0" algn="ctr">
                        <a:buNone/>
                      </a:pPr>
                      <a:r>
                        <a:rPr lang="en-US" sz="2000" b="0"/>
                        <a:t>All Elementary Buildings</a:t>
                      </a:r>
                    </a:p>
                  </a:txBody>
                  <a:tcPr/>
                </a:tc>
                <a:extLst>
                  <a:ext uri="{0D108BD9-81ED-4DB2-BD59-A6C34878D82A}">
                    <a16:rowId xmlns:a16="http://schemas.microsoft.com/office/drawing/2014/main" val="487347073"/>
                  </a:ext>
                </a:extLst>
              </a:tr>
              <a:tr h="3721439">
                <a:tc>
                  <a:txBody>
                    <a:bodyPr/>
                    <a:lstStyle/>
                    <a:p>
                      <a:pPr algn="ctr"/>
                      <a:endParaRPr lang="en-US" sz="1400" b="1">
                        <a:solidFill>
                          <a:srgbClr val="6D0000"/>
                        </a:solidFill>
                      </a:endParaRPr>
                    </a:p>
                    <a:p>
                      <a:pPr algn="ctr">
                        <a:lnSpc>
                          <a:spcPct val="100000"/>
                        </a:lnSpc>
                      </a:pPr>
                      <a:r>
                        <a:rPr lang="en-US" sz="1400" b="1">
                          <a:solidFill>
                            <a:srgbClr val="6D0000"/>
                          </a:solidFill>
                        </a:rPr>
                        <a:t>Hayley Rodgers</a:t>
                      </a:r>
                    </a:p>
                    <a:p>
                      <a:pPr lvl="0" algn="ctr">
                        <a:lnSpc>
                          <a:spcPct val="100000"/>
                        </a:lnSpc>
                        <a:buNone/>
                      </a:pPr>
                      <a:endParaRPr lang="en-US" sz="1400" b="1">
                        <a:solidFill>
                          <a:srgbClr val="6D0000"/>
                        </a:solidFill>
                      </a:endParaRPr>
                    </a:p>
                    <a:p>
                      <a:pPr algn="ctr">
                        <a:lnSpc>
                          <a:spcPct val="100000"/>
                        </a:lnSpc>
                      </a:pPr>
                      <a:r>
                        <a:rPr lang="en-US" sz="1400" b="1">
                          <a:solidFill>
                            <a:srgbClr val="6D0000"/>
                          </a:solidFill>
                        </a:rPr>
                        <a:t>rodgersh@tesd.net</a:t>
                      </a:r>
                    </a:p>
                    <a:p>
                      <a:pPr lvl="0" algn="ctr">
                        <a:lnSpc>
                          <a:spcPct val="100000"/>
                        </a:lnSpc>
                        <a:buNone/>
                      </a:pPr>
                      <a:endParaRPr lang="en-US" sz="1400" b="1">
                        <a:solidFill>
                          <a:srgbClr val="6D0000"/>
                        </a:solidFill>
                      </a:endParaRPr>
                    </a:p>
                    <a:p>
                      <a:pPr lvl="0" algn="ctr">
                        <a:lnSpc>
                          <a:spcPct val="100000"/>
                        </a:lnSpc>
                        <a:buNone/>
                      </a:pPr>
                      <a:r>
                        <a:rPr lang="en-US" sz="1400" b="1">
                          <a:solidFill>
                            <a:srgbClr val="6D0000"/>
                          </a:solidFill>
                        </a:rPr>
                        <a:t>610-240-1406</a:t>
                      </a:r>
                    </a:p>
                    <a:p>
                      <a:pPr lvl="0" algn="ctr">
                        <a:lnSpc>
                          <a:spcPct val="100000"/>
                        </a:lnSpc>
                        <a:buNone/>
                      </a:pPr>
                      <a:endParaRPr lang="en-US" sz="1400" b="1">
                        <a:solidFill>
                          <a:srgbClr val="6D0000"/>
                        </a:solidFill>
                      </a:endParaRPr>
                    </a:p>
                  </a:txBody>
                  <a:tcPr/>
                </a:tc>
                <a:tc>
                  <a:txBody>
                    <a:bodyPr/>
                    <a:lstStyle/>
                    <a:p>
                      <a:pPr algn="ctr"/>
                      <a:endParaRPr lang="en-US" sz="1400" b="1">
                        <a:solidFill>
                          <a:srgbClr val="6D0000"/>
                        </a:solidFill>
                      </a:endParaRPr>
                    </a:p>
                    <a:p>
                      <a:pPr algn="ctr"/>
                      <a:r>
                        <a:rPr lang="en-US" sz="1400" b="1">
                          <a:solidFill>
                            <a:srgbClr val="6D0000"/>
                          </a:solidFill>
                        </a:rPr>
                        <a:t>Gen Billet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hlinkClick r:id="rId3" invalidUrl="http://">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billete@tesd.net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610-240-1450</a:t>
                      </a:r>
                    </a:p>
                    <a:p>
                      <a:pPr lvl="0" algn="ctr">
                        <a:buNone/>
                      </a:pPr>
                      <a:endParaRPr lang="en-US" sz="1400" b="1">
                        <a:solidFill>
                          <a:srgbClr val="6D0000"/>
                        </a:solidFill>
                      </a:endParaRPr>
                    </a:p>
                  </a:txBody>
                  <a:tcPr/>
                </a:tc>
                <a:tc>
                  <a:txBody>
                    <a:bodyPr/>
                    <a:lstStyle/>
                    <a:p>
                      <a:pPr algn="ctr"/>
                      <a:endParaRPr lang="en-US" sz="1400" b="1">
                        <a:solidFill>
                          <a:srgbClr val="6D0000"/>
                        </a:solidFill>
                      </a:endParaRPr>
                    </a:p>
                    <a:p>
                      <a:pPr lvl="0" algn="ctr">
                        <a:buNone/>
                      </a:pPr>
                      <a:r>
                        <a:rPr lang="en-US" sz="1400" b="1">
                          <a:solidFill>
                            <a:srgbClr val="6D0000"/>
                          </a:solidFill>
                        </a:rPr>
                        <a:t>Mary Nagle</a:t>
                      </a:r>
                      <a:endParaRPr lang="en-US"/>
                    </a:p>
                    <a:p>
                      <a:pPr algn="ctr"/>
                      <a:endParaRPr lang="en-US" sz="1400" b="1">
                        <a:solidFill>
                          <a:srgbClr val="6D0000"/>
                        </a:solidFill>
                      </a:endParaRPr>
                    </a:p>
                    <a:p>
                      <a:pPr marL="0" marR="0" lvl="0" indent="0" algn="ctr">
                        <a:lnSpc>
                          <a:spcPct val="100000"/>
                        </a:lnSpc>
                        <a:spcBef>
                          <a:spcPts val="0"/>
                        </a:spcBef>
                        <a:spcAft>
                          <a:spcPts val="0"/>
                        </a:spcAft>
                        <a:buNone/>
                      </a:pPr>
                      <a:r>
                        <a:rPr lang="en-US" sz="1400" b="1">
                          <a:solidFill>
                            <a:srgbClr val="6D0000"/>
                          </a:solidFill>
                        </a:rPr>
                        <a:t>naglem@tesd.net</a:t>
                      </a:r>
                      <a:endParaRPr lang="en-US">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610-240-1511</a:t>
                      </a:r>
                    </a:p>
                    <a:p>
                      <a:pPr algn="ctr"/>
                      <a:endParaRPr lang="en-US" sz="1400" b="1">
                        <a:solidFill>
                          <a:srgbClr val="6D0000"/>
                        </a:solidFill>
                      </a:endParaRPr>
                    </a:p>
                    <a:p>
                      <a:pPr lvl="0" algn="ctr">
                        <a:buNone/>
                      </a:pPr>
                      <a:endParaRPr lang="en-US" sz="1400" b="1" i="0" u="none" strike="noStrike" noProof="0">
                        <a:solidFill>
                          <a:srgbClr val="6D0000"/>
                        </a:solidFill>
                        <a:latin typeface="Century Gothic"/>
                      </a:endParaRPr>
                    </a:p>
                  </a:txBody>
                  <a:tcPr/>
                </a:tc>
                <a:tc>
                  <a:txBody>
                    <a:bodyPr/>
                    <a:lstStyle/>
                    <a:p>
                      <a:pPr algn="ctr"/>
                      <a:endParaRPr lang="en-US" sz="1400" b="1">
                        <a:solidFill>
                          <a:srgbClr val="6D0000"/>
                        </a:solidFill>
                      </a:endParaRPr>
                    </a:p>
                    <a:p>
                      <a:pPr algn="ctr"/>
                      <a:r>
                        <a:rPr lang="en-US" sz="1400" b="1">
                          <a:solidFill>
                            <a:srgbClr val="6D0000"/>
                          </a:solidFill>
                        </a:rPr>
                        <a:t>Lindsey Klotz-Sofranko</a:t>
                      </a:r>
                    </a:p>
                    <a:p>
                      <a:pPr marL="0" marR="0" lvl="0" indent="0" algn="ctr" rtl="0" eaLnBrk="1" fontAlgn="auto" latinLnBrk="0" hangingPunct="1">
                        <a:lnSpc>
                          <a:spcPct val="100000"/>
                        </a:lnSpc>
                        <a:spcBef>
                          <a:spcPts val="0"/>
                        </a:spcBef>
                        <a:spcAft>
                          <a:spcPts val="0"/>
                        </a:spcAft>
                        <a:buClrTx/>
                        <a:buSzTx/>
                        <a:buFontTx/>
                        <a:buNone/>
                      </a:pPr>
                      <a:endParaRPr lang="en-US" sz="1400" b="1">
                        <a:solidFill>
                          <a:srgbClr val="6D0000"/>
                        </a:solidFill>
                      </a:endParaRPr>
                    </a:p>
                    <a:p>
                      <a:pPr marL="0" marR="0" lvl="0" indent="0" algn="ctr" defTabSz="457200">
                        <a:lnSpc>
                          <a:spcPct val="100000"/>
                        </a:lnSpc>
                        <a:spcBef>
                          <a:spcPts val="0"/>
                        </a:spcBef>
                        <a:spcAft>
                          <a:spcPts val="0"/>
                        </a:spcAft>
                        <a:buClrTx/>
                        <a:buSzTx/>
                        <a:buFontTx/>
                        <a:buNone/>
                        <a:tabLst/>
                        <a:defRPr/>
                      </a:pPr>
                      <a:r>
                        <a:rPr lang="en-US" sz="1400" b="1">
                          <a:solidFill>
                            <a:srgbClr val="6D0000"/>
                          </a:solidFill>
                        </a:rPr>
                        <a:t>klotzl@tesd.net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6D0000"/>
                          </a:solidFill>
                        </a:rPr>
                        <a:t>610-240-1557</a:t>
                      </a:r>
                    </a:p>
                    <a:p>
                      <a:pPr marL="0" marR="0" lvl="0" indent="0" algn="ctr">
                        <a:lnSpc>
                          <a:spcPct val="100000"/>
                        </a:lnSpc>
                        <a:spcBef>
                          <a:spcPts val="0"/>
                        </a:spcBef>
                        <a:spcAft>
                          <a:spcPts val="0"/>
                        </a:spcAft>
                        <a:buClrTx/>
                        <a:buSzTx/>
                        <a:buFontTx/>
                        <a:buNone/>
                      </a:pPr>
                      <a:endParaRPr lang="en-US" sz="1400" b="1">
                        <a:solidFill>
                          <a:srgbClr val="6D0000"/>
                        </a:solidFill>
                      </a:endParaRPr>
                    </a:p>
                    <a:p>
                      <a:pPr algn="ctr"/>
                      <a:endParaRPr lang="en-US" sz="1400" b="1">
                        <a:solidFill>
                          <a:srgbClr val="6D0000"/>
                        </a:solidFill>
                      </a:endParaRPr>
                    </a:p>
                  </a:txBody>
                  <a:tcPr/>
                </a:tc>
                <a:tc>
                  <a:txBody>
                    <a:bodyPr/>
                    <a:lstStyle/>
                    <a:p>
                      <a:pPr algn="ctr"/>
                      <a:endParaRPr lang="en-US" sz="1400" b="1">
                        <a:solidFill>
                          <a:srgbClr val="6D0000"/>
                        </a:solidFill>
                      </a:endParaRPr>
                    </a:p>
                    <a:p>
                      <a:pPr algn="ctr"/>
                      <a:r>
                        <a:rPr lang="en-US" sz="1400" b="1">
                          <a:solidFill>
                            <a:srgbClr val="6D0000"/>
                          </a:solidFill>
                        </a:rPr>
                        <a:t>Laura Hobbins</a:t>
                      </a:r>
                    </a:p>
                    <a:p>
                      <a:pPr algn="ctr"/>
                      <a:endParaRPr lang="en-US" sz="1400" b="1">
                        <a:solidFill>
                          <a:srgbClr val="6D0000"/>
                        </a:solidFill>
                      </a:endParaRPr>
                    </a:p>
                    <a:p>
                      <a:pPr marL="0" marR="0" lvl="0" indent="0" algn="ctr" rtl="0" eaLnBrk="1" fontAlgn="auto" latinLnBrk="0" hangingPunct="1">
                        <a:lnSpc>
                          <a:spcPct val="100000"/>
                        </a:lnSpc>
                        <a:spcBef>
                          <a:spcPts val="0"/>
                        </a:spcBef>
                        <a:spcAft>
                          <a:spcPts val="0"/>
                        </a:spcAft>
                        <a:buFontTx/>
                        <a:buNone/>
                      </a:pPr>
                      <a:r>
                        <a:rPr lang="en-US" sz="1400" b="1">
                          <a:solidFill>
                            <a:srgbClr val="6D0000"/>
                          </a:solidFill>
                        </a:rPr>
                        <a:t>hobbinsl@tesd.net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6D0000"/>
                        </a:solidFill>
                      </a:endParaRPr>
                    </a:p>
                    <a:p>
                      <a:pPr marL="0" marR="0" lvl="0" indent="0" algn="ctr" rtl="0">
                        <a:lnSpc>
                          <a:spcPct val="100000"/>
                        </a:lnSpc>
                        <a:spcBef>
                          <a:spcPts val="0"/>
                        </a:spcBef>
                        <a:spcAft>
                          <a:spcPts val="0"/>
                        </a:spcAft>
                        <a:buClrTx/>
                        <a:buSzTx/>
                        <a:buFontTx/>
                        <a:buNone/>
                      </a:pPr>
                      <a:r>
                        <a:rPr lang="en-US" sz="1400" b="1">
                          <a:solidFill>
                            <a:srgbClr val="6D0000"/>
                          </a:solidFill>
                        </a:rPr>
                        <a:t>610-240-1611</a:t>
                      </a:r>
                      <a:endParaRPr lang="en-US" sz="1400"/>
                    </a:p>
                    <a:p>
                      <a:pPr algn="ctr"/>
                      <a:endParaRPr lang="en-US" sz="1400" b="1">
                        <a:solidFill>
                          <a:srgbClr val="6D0000"/>
                        </a:solidFill>
                      </a:endParaRPr>
                    </a:p>
                  </a:txBody>
                  <a:tcPr/>
                </a:tc>
                <a:tc>
                  <a:txBody>
                    <a:bodyPr/>
                    <a:lstStyle/>
                    <a:p>
                      <a:pPr lvl="0" algn="ctr">
                        <a:buNone/>
                      </a:pPr>
                      <a:endParaRPr lang="en-US" sz="1400" b="1">
                        <a:solidFill>
                          <a:srgbClr val="6D0000"/>
                        </a:solidFill>
                      </a:endParaRPr>
                    </a:p>
                    <a:p>
                      <a:pPr lvl="0" algn="ctr">
                        <a:buNone/>
                      </a:pPr>
                      <a:r>
                        <a:rPr lang="en-US" sz="1400" b="1">
                          <a:solidFill>
                            <a:srgbClr val="6D0000"/>
                          </a:solidFill>
                        </a:rPr>
                        <a:t>Kirsten Firestine</a:t>
                      </a:r>
                    </a:p>
                    <a:p>
                      <a:pPr lvl="0" algn="ctr">
                        <a:buNone/>
                      </a:pPr>
                      <a:endParaRPr lang="en-US" sz="1400" b="1">
                        <a:solidFill>
                          <a:srgbClr val="6D0000"/>
                        </a:solidFill>
                      </a:endParaRPr>
                    </a:p>
                    <a:p>
                      <a:pPr lvl="0" algn="ctr">
                        <a:buNone/>
                      </a:pPr>
                      <a:r>
                        <a:rPr lang="en-US" sz="1400" b="1">
                          <a:solidFill>
                            <a:srgbClr val="6D0000"/>
                          </a:solidFill>
                        </a:rPr>
                        <a:t>firestinek@tesd.net</a:t>
                      </a:r>
                    </a:p>
                    <a:p>
                      <a:pPr lvl="0" algn="ctr">
                        <a:buNone/>
                      </a:pPr>
                      <a:endParaRPr lang="en-US" sz="1400" b="1">
                        <a:solidFill>
                          <a:srgbClr val="6D0000"/>
                        </a:solidFill>
                      </a:endParaRPr>
                    </a:p>
                    <a:p>
                      <a:pPr lvl="0" algn="ctr">
                        <a:buNone/>
                      </a:pPr>
                      <a:r>
                        <a:rPr lang="en-US" sz="1400" b="1">
                          <a:solidFill>
                            <a:srgbClr val="6D0000"/>
                          </a:solidFill>
                        </a:rPr>
                        <a:t>610-240-1600</a:t>
                      </a:r>
                    </a:p>
                  </a:txBody>
                  <a:tcPr/>
                </a:tc>
                <a:extLst>
                  <a:ext uri="{0D108BD9-81ED-4DB2-BD59-A6C34878D82A}">
                    <a16:rowId xmlns:a16="http://schemas.microsoft.com/office/drawing/2014/main" val="653770816"/>
                  </a:ext>
                </a:extLst>
              </a:tr>
            </a:tbl>
          </a:graphicData>
        </a:graphic>
      </p:graphicFrame>
      <p:sp>
        <p:nvSpPr>
          <p:cNvPr id="7" name="TextBox 6">
            <a:extLst>
              <a:ext uri="{FF2B5EF4-FFF2-40B4-BE49-F238E27FC236}">
                <a16:creationId xmlns:a16="http://schemas.microsoft.com/office/drawing/2014/main" id="{9E292E61-2670-4CA3-B748-6A835B7F08E6}"/>
              </a:ext>
            </a:extLst>
          </p:cNvPr>
          <p:cNvSpPr txBox="1"/>
          <p:nvPr/>
        </p:nvSpPr>
        <p:spPr>
          <a:xfrm>
            <a:off x="125895" y="5486974"/>
            <a:ext cx="11940208" cy="923330"/>
          </a:xfrm>
          <a:prstGeom prst="rect">
            <a:avLst/>
          </a:prstGeom>
          <a:noFill/>
        </p:spPr>
        <p:txBody>
          <a:bodyPr wrap="square" lIns="91440" tIns="45720" rIns="91440" bIns="45720" rtlCol="0" anchor="t">
            <a:spAutoFit/>
          </a:bodyPr>
          <a:lstStyle/>
          <a:p>
            <a:r>
              <a:rPr lang="en-US"/>
              <a:t>Your child's Reading Specialist takes great pride and care to ensure their academic success. Please do not hesitate to reach out to them if you have questions or concerns, if you need advice, or would like assistance with your child’s reading development.  </a:t>
            </a:r>
          </a:p>
        </p:txBody>
      </p:sp>
      <p:sp>
        <p:nvSpPr>
          <p:cNvPr id="3" name="Slide Number Placeholder 2">
            <a:extLst>
              <a:ext uri="{FF2B5EF4-FFF2-40B4-BE49-F238E27FC236}">
                <a16:creationId xmlns:a16="http://schemas.microsoft.com/office/drawing/2014/main" id="{47480794-229A-200A-2640-5D82882CE5C3}"/>
              </a:ext>
            </a:extLst>
          </p:cNvPr>
          <p:cNvSpPr>
            <a:spLocks noGrp="1"/>
          </p:cNvSpPr>
          <p:nvPr>
            <p:ph type="sldNum" sz="quarter" idx="12"/>
          </p:nvPr>
        </p:nvSpPr>
        <p:spPr/>
        <p:txBody>
          <a:bodyPr/>
          <a:lstStyle/>
          <a:p>
            <a:fld id="{A4942799-31AF-4FF8-9D79-C1A3E01FB207}" type="slidenum">
              <a:rPr lang="en-US" noProof="0" smtClean="0"/>
              <a:t>5</a:t>
            </a:fld>
            <a:endParaRPr lang="en-US"/>
          </a:p>
        </p:txBody>
      </p:sp>
    </p:spTree>
    <p:extLst>
      <p:ext uri="{BB962C8B-B14F-4D97-AF65-F5344CB8AC3E}">
        <p14:creationId xmlns:p14="http://schemas.microsoft.com/office/powerpoint/2010/main" val="3242616151"/>
      </p:ext>
    </p:extLst>
  </p:cSld>
  <p:clrMapOvr>
    <a:masterClrMapping/>
  </p:clrMapOvr>
  <p:transition spd="slow" advClick="0"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p:txBody>
          <a:bodyPr/>
          <a:lstStyle/>
          <a:p>
            <a:r>
              <a:rPr lang="en-US"/>
              <a:t>Qualifying for Reading Support </a:t>
            </a:r>
          </a:p>
        </p:txBody>
      </p:sp>
      <p:sp>
        <p:nvSpPr>
          <p:cNvPr id="3" name="Slide Number Placeholder 2">
            <a:extLst>
              <a:ext uri="{FF2B5EF4-FFF2-40B4-BE49-F238E27FC236}">
                <a16:creationId xmlns:a16="http://schemas.microsoft.com/office/drawing/2014/main" id="{1B626983-6D5A-6EEF-6945-BAC56F34FE3F}"/>
              </a:ext>
            </a:extLst>
          </p:cNvPr>
          <p:cNvSpPr>
            <a:spLocks noGrp="1"/>
          </p:cNvSpPr>
          <p:nvPr>
            <p:ph type="sldNum" sz="quarter" idx="12"/>
          </p:nvPr>
        </p:nvSpPr>
        <p:spPr/>
        <p:txBody>
          <a:bodyPr/>
          <a:lstStyle/>
          <a:p>
            <a:fld id="{A4942799-31AF-4FF8-9D79-C1A3E01FB207}" type="slidenum">
              <a:rPr lang="en-US" noProof="0" smtClean="0"/>
              <a:t>6</a:t>
            </a:fld>
            <a:endParaRPr lang="en-US"/>
          </a:p>
        </p:txBody>
      </p:sp>
    </p:spTree>
    <p:extLst>
      <p:ext uri="{BB962C8B-B14F-4D97-AF65-F5344CB8AC3E}">
        <p14:creationId xmlns:p14="http://schemas.microsoft.com/office/powerpoint/2010/main" val="3023747201"/>
      </p:ext>
    </p:extLst>
  </p:cSld>
  <p:clrMapOvr>
    <a:masterClrMapping/>
  </p:clrMapOvr>
  <p:transition spd="slow" advClick="0"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698AA08-2BA5-C185-7715-55F17526122B}"/>
              </a:ext>
            </a:extLst>
          </p:cNvPr>
          <p:cNvSpPr>
            <a:spLocks noGrp="1"/>
          </p:cNvSpPr>
          <p:nvPr>
            <p:ph type="title"/>
          </p:nvPr>
        </p:nvSpPr>
        <p:spPr>
          <a:xfrm>
            <a:off x="810000" y="447188"/>
            <a:ext cx="10571998" cy="970450"/>
          </a:xfrm>
        </p:spPr>
        <p:txBody>
          <a:bodyPr anchor="ctr">
            <a:normAutofit/>
          </a:bodyPr>
          <a:lstStyle/>
          <a:p>
            <a:pPr>
              <a:lnSpc>
                <a:spcPct val="90000"/>
              </a:lnSpc>
            </a:pPr>
            <a:r>
              <a:rPr lang="en-US" sz="3100"/>
              <a:t>Multi-tiered System of Support (MTSS):</a:t>
            </a:r>
            <a:br>
              <a:rPr lang="en-US" sz="3100"/>
            </a:br>
            <a:r>
              <a:rPr lang="en-US" sz="1800"/>
              <a:t>Data-driven decision making</a:t>
            </a:r>
          </a:p>
        </p:txBody>
      </p:sp>
      <p:pic>
        <p:nvPicPr>
          <p:cNvPr id="1030" name="Picture 6" descr="Triangle graphic">
            <a:extLst>
              <a:ext uri="{FF2B5EF4-FFF2-40B4-BE49-F238E27FC236}">
                <a16:creationId xmlns:a16="http://schemas.microsoft.com/office/drawing/2014/main" id="{8AA00AD1-B040-E569-BF65-ACEDDDF347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1061" y="1900752"/>
            <a:ext cx="6323839" cy="4505735"/>
          </a:xfrm>
          <a:prstGeom prst="rect">
            <a:avLst/>
          </a:prstGeom>
          <a:solidFill>
            <a:srgbClr val="FFFFFF"/>
          </a:solidFill>
        </p:spPr>
      </p:pic>
      <p:sp>
        <p:nvSpPr>
          <p:cNvPr id="6" name="Slide Number Placeholder 5">
            <a:extLst>
              <a:ext uri="{FF2B5EF4-FFF2-40B4-BE49-F238E27FC236}">
                <a16:creationId xmlns:a16="http://schemas.microsoft.com/office/drawing/2014/main" id="{96A64F44-30CC-D956-8CA4-19001E2F0002}"/>
              </a:ext>
            </a:extLst>
          </p:cNvPr>
          <p:cNvSpPr>
            <a:spLocks noGrp="1"/>
          </p:cNvSpPr>
          <p:nvPr>
            <p:ph type="sldNum" sz="quarter" idx="12"/>
          </p:nvPr>
        </p:nvSpPr>
        <p:spPr>
          <a:xfrm>
            <a:off x="10678331" y="5915888"/>
            <a:ext cx="1062155" cy="490599"/>
          </a:xfrm>
        </p:spPr>
        <p:txBody>
          <a:bodyPr anchor="b">
            <a:normAutofit/>
          </a:bodyPr>
          <a:lstStyle/>
          <a:p>
            <a:pPr>
              <a:spcAft>
                <a:spcPts val="600"/>
              </a:spcAft>
            </a:pPr>
            <a:fld id="{A4942799-31AF-4FF8-9D79-C1A3E01FB207}" type="slidenum">
              <a:rPr lang="en-US" noProof="0" smtClean="0"/>
              <a:pPr>
                <a:spcAft>
                  <a:spcPts val="600"/>
                </a:spcAft>
              </a:pPr>
              <a:t>7</a:t>
            </a:fld>
            <a:endParaRPr lang="en-US" noProof="0"/>
          </a:p>
        </p:txBody>
      </p:sp>
    </p:spTree>
    <p:extLst>
      <p:ext uri="{BB962C8B-B14F-4D97-AF65-F5344CB8AC3E}">
        <p14:creationId xmlns:p14="http://schemas.microsoft.com/office/powerpoint/2010/main" val="4105266626"/>
      </p:ext>
    </p:extLst>
  </p:cSld>
  <p:clrMapOvr>
    <a:masterClrMapping/>
  </p:clrMapOvr>
  <mc:AlternateContent xmlns:mc="http://schemas.openxmlformats.org/markup-compatibility/2006" xmlns:p14="http://schemas.microsoft.com/office/powerpoint/2010/main">
    <mc:Choice Requires="p14">
      <p:transition p14:dur="0" advClick="0" advTm="5000">
        <p:wipe/>
      </p:transition>
    </mc:Choice>
    <mc:Fallback xmlns="">
      <p:transition advClick="0" advTm="5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prstGeom prst="rect">
            <a:avLst/>
          </a:prstGeom>
          <a:effectLst/>
        </p:spPr>
        <p:txBody>
          <a:bodyPr vert="horz" lIns="91440" tIns="45720" rIns="91440" bIns="45720" rtlCol="0" anchor="ctr" anchorCtr="0">
            <a:normAutofit/>
          </a:bodyPr>
          <a:lstStyle/>
          <a:p>
            <a:pPr algn="ctr"/>
            <a:r>
              <a:rPr lang="en-US"/>
              <a:t>Screening Process Kindergarten </a:t>
            </a:r>
            <a:endParaRPr lang="en-US" b="0" kern="1200">
              <a:latin typeface="+mj-lt"/>
              <a:ea typeface="+mj-ea"/>
              <a:cs typeface="+mj-cs"/>
            </a:endParaRPr>
          </a:p>
        </p:txBody>
      </p:sp>
      <p:sp>
        <p:nvSpPr>
          <p:cNvPr id="16" name="_s1031">
            <a:extLst>
              <a:ext uri="{FF2B5EF4-FFF2-40B4-BE49-F238E27FC236}">
                <a16:creationId xmlns:a16="http://schemas.microsoft.com/office/drawing/2014/main" id="{AC7DBA02-78C3-4C87-B01C-C274BE8C4B26}"/>
              </a:ext>
            </a:extLst>
          </p:cNvPr>
          <p:cNvSpPr>
            <a:spLocks noChangeArrowheads="1"/>
          </p:cNvSpPr>
          <p:nvPr/>
        </p:nvSpPr>
        <p:spPr bwMode="auto">
          <a:xfrm>
            <a:off x="2112576" y="2567827"/>
            <a:ext cx="7865910" cy="3329820"/>
          </a:xfrm>
          <a:prstGeom prst="roundRect">
            <a:avLst>
              <a:gd name="adj" fmla="val 16667"/>
            </a:avLst>
          </a:prstGeom>
          <a:solidFill>
            <a:schemeClr val="bg1"/>
          </a:solidFill>
          <a:ln w="28575">
            <a:solidFill>
              <a:srgbClr val="6D0000"/>
            </a:solidFill>
            <a:round/>
            <a:headEnd/>
            <a:tailEnd/>
          </a:ln>
        </p:spPr>
        <p:txBody>
          <a:bodyPr vert="horz" wrap="none" lIns="0" tIns="0" rIns="0" bIns="0" numCol="1" anchor="ctr" anchorCtr="0" compatLnSpc="1">
            <a:prstTxWarp prst="textNoShape">
              <a:avLst/>
            </a:prstTxWarp>
          </a:bodyPr>
          <a:lstStyle/>
          <a:p>
            <a:pPr algn="ctr" defTabSz="914400" fontAlgn="base">
              <a:spcBef>
                <a:spcPct val="0"/>
              </a:spcBef>
              <a:spcAft>
                <a:spcPct val="0"/>
              </a:spcAft>
            </a:pPr>
            <a:r>
              <a:rPr lang="en-US" altLang="en-US" sz="2200" b="1">
                <a:solidFill>
                  <a:srgbClr val="000000"/>
                </a:solidFill>
                <a:latin typeface="Century Gothic"/>
                <a:cs typeface="Arial"/>
              </a:rPr>
              <a:t> Pre-Kindergarten Questionnaire</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Kindergarten Teacher Recommendations</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Kindergarten Screener </a:t>
            </a:r>
            <a:r>
              <a:rPr kumimoji="0" lang="en-US" altLang="en-US" sz="2200" b="1" i="0" u="none" strike="noStrike" cap="none" normalizeH="0" baseline="0">
                <a:ln>
                  <a:noFill/>
                </a:ln>
                <a:solidFill>
                  <a:srgbClr val="000000"/>
                </a:solidFill>
                <a:effectLst/>
                <a:latin typeface="Century Gothic"/>
                <a:cs typeface="Arial"/>
              </a:rPr>
              <a:t>(Fall)</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Benchmark Assessments</a:t>
            </a:r>
            <a:endParaRPr lang="en-US" altLang="en-US" sz="2200" b="1" i="0" u="none" strike="noStrike" cap="none" normalizeH="0" baseline="0">
              <a:ln>
                <a:noFill/>
              </a:ln>
              <a:solidFill>
                <a:srgbClr val="000000"/>
              </a:solidFill>
              <a:effectLst/>
              <a:latin typeface="Century Gothic"/>
              <a:cs typeface="Arial"/>
            </a:endParaRPr>
          </a:p>
          <a:p>
            <a:pPr algn="ctr" defTabSz="914400" fontAlgn="base">
              <a:spcBef>
                <a:spcPct val="0"/>
              </a:spcBef>
              <a:spcAft>
                <a:spcPct val="0"/>
              </a:spcAft>
            </a:pPr>
            <a:r>
              <a:rPr lang="en-US" altLang="en-US" sz="2200" b="1">
                <a:solidFill>
                  <a:srgbClr val="000000"/>
                </a:solidFill>
                <a:latin typeface="Century Gothic"/>
                <a:cs typeface="Arial"/>
              </a:rPr>
              <a:t> </a:t>
            </a:r>
            <a:r>
              <a:rPr kumimoji="0" lang="en-US" altLang="en-US" sz="2200" b="1" i="0" u="none" strike="noStrike" cap="none" normalizeH="0" baseline="0">
                <a:ln>
                  <a:noFill/>
                </a:ln>
                <a:solidFill>
                  <a:srgbClr val="000000"/>
                </a:solidFill>
                <a:effectLst/>
                <a:latin typeface="Century Gothic"/>
                <a:cs typeface="Arial"/>
              </a:rPr>
              <a:t>Reading Specialist Recommendations</a:t>
            </a:r>
            <a:r>
              <a:rPr lang="en-US" altLang="en-US" sz="2200" b="1">
                <a:solidFill>
                  <a:srgbClr val="000000"/>
                </a:solidFill>
                <a:latin typeface="Century Gothic"/>
                <a:cs typeface="Arial"/>
              </a:rPr>
              <a:t> </a:t>
            </a:r>
            <a:endParaRPr lang="en-US" altLang="en-US" sz="2200" b="1" i="0" u="none" strike="noStrike" cap="none" normalizeH="0" baseline="0">
              <a:ln>
                <a:noFill/>
              </a:ln>
              <a:solidFill>
                <a:srgbClr val="000000"/>
              </a:solidFill>
              <a:effectLst/>
              <a:latin typeface="Century Gothic"/>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200" b="1">
                <a:solidFill>
                  <a:srgbClr val="000000"/>
                </a:solidFill>
                <a:latin typeface="Century Gothic"/>
                <a:cs typeface="Arial"/>
              </a:rPr>
              <a:t>Parent / Teacher Conferencing</a:t>
            </a:r>
          </a:p>
          <a:p>
            <a:pPr algn="ctr" defTabSz="914400">
              <a:spcBef>
                <a:spcPct val="0"/>
              </a:spcBef>
              <a:spcAft>
                <a:spcPct val="0"/>
              </a:spcAft>
            </a:pPr>
            <a:r>
              <a:rPr lang="en-US" altLang="en-US" sz="2200" b="1">
                <a:solidFill>
                  <a:srgbClr val="000000"/>
                </a:solidFill>
                <a:latin typeface="Century Gothic"/>
                <a:cs typeface="Arial"/>
              </a:rPr>
              <a:t>Wonders Assessments</a:t>
            </a:r>
          </a:p>
        </p:txBody>
      </p:sp>
      <p:sp>
        <p:nvSpPr>
          <p:cNvPr id="3" name="Slide Number Placeholder 2">
            <a:extLst>
              <a:ext uri="{FF2B5EF4-FFF2-40B4-BE49-F238E27FC236}">
                <a16:creationId xmlns:a16="http://schemas.microsoft.com/office/drawing/2014/main" id="{C34E8B0F-153D-1F03-F906-0178699EDC71}"/>
              </a:ext>
            </a:extLst>
          </p:cNvPr>
          <p:cNvSpPr>
            <a:spLocks noGrp="1"/>
          </p:cNvSpPr>
          <p:nvPr>
            <p:ph type="sldNum" sz="quarter" idx="12"/>
          </p:nvPr>
        </p:nvSpPr>
        <p:spPr/>
        <p:txBody>
          <a:bodyPr/>
          <a:lstStyle/>
          <a:p>
            <a:fld id="{A4942799-31AF-4FF8-9D79-C1A3E01FB207}" type="slidenum">
              <a:rPr lang="en-US" noProof="0" smtClean="0"/>
              <a:t>8</a:t>
            </a:fld>
            <a:endParaRPr lang="en-US"/>
          </a:p>
        </p:txBody>
      </p:sp>
    </p:spTree>
    <p:extLst>
      <p:ext uri="{BB962C8B-B14F-4D97-AF65-F5344CB8AC3E}">
        <p14:creationId xmlns:p14="http://schemas.microsoft.com/office/powerpoint/2010/main" val="4055476232"/>
      </p:ext>
    </p:extLst>
  </p:cSld>
  <p:clrMapOvr>
    <a:masterClrMapping/>
  </p:clrMapOvr>
  <p:transition spd="slow" advClick="0"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rmAutofit/>
          </a:bodyPr>
          <a:lstStyle/>
          <a:p>
            <a:pPr algn="ctr"/>
            <a:r>
              <a:rPr lang="en-US" b="0" kern="1200">
                <a:latin typeface="+mj-lt"/>
                <a:ea typeface="+mj-ea"/>
                <a:cs typeface="+mj-cs"/>
              </a:rPr>
              <a:t>Entrance/Exit Criteria: </a:t>
            </a:r>
            <a:r>
              <a:rPr lang="en-US"/>
              <a:t>Kindergarten</a:t>
            </a:r>
            <a:endParaRPr lang="en-US" b="0" kern="1200">
              <a:latin typeface="+mj-lt"/>
              <a:ea typeface="+mj-ea"/>
              <a:cs typeface="+mj-cs"/>
            </a:endParaRPr>
          </a:p>
        </p:txBody>
      </p:sp>
      <p:graphicFrame>
        <p:nvGraphicFramePr>
          <p:cNvPr id="10" name="Table 10">
            <a:extLst>
              <a:ext uri="{FF2B5EF4-FFF2-40B4-BE49-F238E27FC236}">
                <a16:creationId xmlns:a16="http://schemas.microsoft.com/office/drawing/2014/main" id="{0C7302B8-096F-4A85-BA94-62C0F836D190}"/>
              </a:ext>
            </a:extLst>
          </p:cNvPr>
          <p:cNvGraphicFramePr>
            <a:graphicFrameLocks noGrp="1"/>
          </p:cNvGraphicFramePr>
          <p:nvPr>
            <p:extLst>
              <p:ext uri="{D42A27DB-BD31-4B8C-83A1-F6EECF244321}">
                <p14:modId xmlns:p14="http://schemas.microsoft.com/office/powerpoint/2010/main" val="2799988745"/>
              </p:ext>
            </p:extLst>
          </p:nvPr>
        </p:nvGraphicFramePr>
        <p:xfrm>
          <a:off x="761999" y="2214113"/>
          <a:ext cx="10455697" cy="4026277"/>
        </p:xfrm>
        <a:graphic>
          <a:graphicData uri="http://schemas.openxmlformats.org/drawingml/2006/table">
            <a:tbl>
              <a:tblPr firstRow="1" bandRow="1">
                <a:tableStyleId>{5940675A-B579-460E-94D1-54222C63F5DA}</a:tableStyleId>
              </a:tblPr>
              <a:tblGrid>
                <a:gridCol w="5174983">
                  <a:extLst>
                    <a:ext uri="{9D8B030D-6E8A-4147-A177-3AD203B41FA5}">
                      <a16:colId xmlns:a16="http://schemas.microsoft.com/office/drawing/2014/main" val="120910432"/>
                    </a:ext>
                  </a:extLst>
                </a:gridCol>
                <a:gridCol w="5280714">
                  <a:extLst>
                    <a:ext uri="{9D8B030D-6E8A-4147-A177-3AD203B41FA5}">
                      <a16:colId xmlns:a16="http://schemas.microsoft.com/office/drawing/2014/main" val="653826869"/>
                    </a:ext>
                  </a:extLst>
                </a:gridCol>
              </a:tblGrid>
              <a:tr h="412775">
                <a:tc>
                  <a:txBody>
                    <a:bodyPr/>
                    <a:lstStyle/>
                    <a:p>
                      <a:pPr algn="ctr"/>
                      <a:r>
                        <a:rPr lang="en-US" sz="2400" b="1"/>
                        <a:t>Entrance Criteria</a:t>
                      </a:r>
                    </a:p>
                  </a:txBody>
                  <a:tcPr>
                    <a:solidFill>
                      <a:schemeClr val="accent4">
                        <a:lumMod val="40000"/>
                        <a:lumOff val="60000"/>
                      </a:schemeClr>
                    </a:solidFill>
                  </a:tcPr>
                </a:tc>
                <a:tc>
                  <a:txBody>
                    <a:bodyPr/>
                    <a:lstStyle/>
                    <a:p>
                      <a:pPr algn="ctr"/>
                      <a:r>
                        <a:rPr lang="en-US" sz="2400" b="1"/>
                        <a:t>Exit Criteria</a:t>
                      </a:r>
                    </a:p>
                  </a:txBody>
                  <a:tcPr>
                    <a:solidFill>
                      <a:schemeClr val="accent4">
                        <a:lumMod val="40000"/>
                        <a:lumOff val="60000"/>
                      </a:schemeClr>
                    </a:solidFill>
                  </a:tcPr>
                </a:tc>
                <a:extLst>
                  <a:ext uri="{0D108BD9-81ED-4DB2-BD59-A6C34878D82A}">
                    <a16:rowId xmlns:a16="http://schemas.microsoft.com/office/drawing/2014/main" val="1381949765"/>
                  </a:ext>
                </a:extLst>
              </a:tr>
              <a:tr h="502919">
                <a:tc>
                  <a:txBody>
                    <a:bodyPr/>
                    <a:lstStyle/>
                    <a:p>
                      <a:pPr marL="285750" lvl="0" indent="-285750" algn="l">
                        <a:lnSpc>
                          <a:spcPct val="150000"/>
                        </a:lnSpc>
                        <a:spcBef>
                          <a:spcPts val="0"/>
                        </a:spcBef>
                        <a:spcAft>
                          <a:spcPts val="0"/>
                        </a:spcAft>
                        <a:buFont typeface="Arial,Sans-Serif"/>
                        <a:buChar char="•"/>
                      </a:pPr>
                      <a:r>
                        <a:rPr lang="en-US" sz="1800" b="0" i="0" u="none" strike="noStrike" noProof="0">
                          <a:latin typeface="Century Gothic"/>
                        </a:rPr>
                        <a:t>Kindergarten Screener</a:t>
                      </a:r>
                    </a:p>
                  </a:txBody>
                  <a:tcPr/>
                </a:tc>
                <a:tc>
                  <a:txBody>
                    <a:bodyPr/>
                    <a:lstStyle/>
                    <a:p>
                      <a:pPr marL="285750" lvl="0" indent="-285750" algn="l">
                        <a:buFont typeface="Arial"/>
                        <a:buChar char="•"/>
                      </a:pPr>
                      <a:r>
                        <a:rPr lang="en-US" sz="1800"/>
                        <a:t>Kindergarten Mid-Year, KIDS</a:t>
                      </a:r>
                    </a:p>
                  </a:txBody>
                  <a:tcPr/>
                </a:tc>
                <a:extLst>
                  <a:ext uri="{0D108BD9-81ED-4DB2-BD59-A6C34878D82A}">
                    <a16:rowId xmlns:a16="http://schemas.microsoft.com/office/drawing/2014/main" val="4031480490"/>
                  </a:ext>
                </a:extLst>
              </a:tr>
              <a:tr h="2560320">
                <a:tc>
                  <a:txBody>
                    <a:bodyPr/>
                    <a:lstStyle/>
                    <a:p>
                      <a:pPr lvl="0" algn="l">
                        <a:buNone/>
                      </a:pPr>
                      <a:r>
                        <a:rPr lang="en-US" sz="1800" b="0" i="0" u="none" strike="noStrike" noProof="0">
                          <a:latin typeface="Century Gothic"/>
                        </a:rPr>
                        <a:t>Student performance on Acadience</a:t>
                      </a:r>
                      <a:endParaRPr lang="en-US"/>
                    </a:p>
                    <a:p>
                      <a:pPr lvl="0" algn="l">
                        <a:buNone/>
                      </a:pPr>
                      <a:r>
                        <a:rPr lang="en-US" sz="1800" b="0" i="0" u="none" strike="noStrike" noProof="0">
                          <a:latin typeface="Century Gothic"/>
                        </a:rPr>
                        <a:t>Benchmark Assessments:</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First Sound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Letter Naming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Composite Score</a:t>
                      </a:r>
                    </a:p>
                  </a:txBody>
                  <a:tcPr/>
                </a:tc>
                <a:tc>
                  <a:txBody>
                    <a:bodyPr/>
                    <a:lstStyle/>
                    <a:p>
                      <a:pPr algn="l"/>
                      <a:r>
                        <a:rPr lang="en-US" sz="1800"/>
                        <a:t>Student performance on </a:t>
                      </a:r>
                      <a:r>
                        <a:rPr lang="en-US" sz="1800" err="1"/>
                        <a:t>Acadience</a:t>
                      </a:r>
                      <a:r>
                        <a:rPr lang="en-US" sz="1800"/>
                        <a:t> Benchmark Assessments:</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First Sound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Letter Naming Fluency</a:t>
                      </a:r>
                    </a:p>
                    <a:p>
                      <a:pPr marL="285750" marR="0" lvl="0" indent="-285750" algn="l">
                        <a:lnSpc>
                          <a:spcPct val="150000"/>
                        </a:lnSpc>
                        <a:spcBef>
                          <a:spcPts val="0"/>
                        </a:spcBef>
                        <a:spcAft>
                          <a:spcPts val="0"/>
                        </a:spcAft>
                        <a:buClr>
                          <a:srgbClr val="000000"/>
                        </a:buClr>
                        <a:buFont typeface="Arial,Sans-Serif"/>
                        <a:buChar char="•"/>
                      </a:pPr>
                      <a:r>
                        <a:rPr lang="en-US" sz="1800" b="0" i="0" u="none" strike="noStrike" noProof="0">
                          <a:latin typeface="Century Gothic"/>
                        </a:rPr>
                        <a:t>Phoneme Segmentation Fluency</a:t>
                      </a:r>
                    </a:p>
                    <a:p>
                      <a:pPr marL="285750" lvl="0" indent="-285750" algn="l">
                        <a:lnSpc>
                          <a:spcPct val="150000"/>
                        </a:lnSpc>
                        <a:buClr>
                          <a:srgbClr val="000000"/>
                        </a:buClr>
                        <a:buFont typeface="Arial,Sans-Serif"/>
                        <a:buChar char="•"/>
                      </a:pPr>
                      <a:r>
                        <a:rPr lang="en-US" sz="1800" b="0" i="0" u="none" strike="noStrike" noProof="0">
                          <a:latin typeface="Century Gothic"/>
                        </a:rPr>
                        <a:t>Nonsense Word Fluency</a:t>
                      </a:r>
                    </a:p>
                  </a:txBody>
                  <a:tcPr/>
                </a:tc>
                <a:extLst>
                  <a:ext uri="{0D108BD9-81ED-4DB2-BD59-A6C34878D82A}">
                    <a16:rowId xmlns:a16="http://schemas.microsoft.com/office/drawing/2014/main" val="1766201966"/>
                  </a:ext>
                </a:extLst>
              </a:tr>
              <a:tr h="505838">
                <a:tc>
                  <a:txBody>
                    <a:bodyPr/>
                    <a:lstStyle/>
                    <a:p>
                      <a:pPr marL="285750" lvl="0" indent="-285750" algn="l">
                        <a:lnSpc>
                          <a:spcPct val="100000"/>
                        </a:lnSpc>
                        <a:buFont typeface="Arial,Sans-Serif"/>
                        <a:buChar char="•"/>
                      </a:pPr>
                      <a:r>
                        <a:rPr lang="en-US" sz="1800" b="0" i="0" u="none" strike="noStrike" noProof="0">
                          <a:latin typeface="Century Gothic"/>
                        </a:rPr>
                        <a:t>Wonders Assessments</a:t>
                      </a:r>
                    </a:p>
                  </a:txBody>
                  <a:tcPr/>
                </a:tc>
                <a:tc>
                  <a:txBody>
                    <a:bodyPr/>
                    <a:lstStyle/>
                    <a:p>
                      <a:pPr marL="285750" lvl="0" indent="-285750" algn="l">
                        <a:lnSpc>
                          <a:spcPct val="100000"/>
                        </a:lnSpc>
                        <a:buFont typeface="Arial"/>
                        <a:buChar char="•"/>
                      </a:pPr>
                      <a:r>
                        <a:rPr lang="en-US" sz="1800"/>
                        <a:t>Wonders Assessments</a:t>
                      </a:r>
                    </a:p>
                  </a:txBody>
                  <a:tcPr/>
                </a:tc>
                <a:extLst>
                  <a:ext uri="{0D108BD9-81ED-4DB2-BD59-A6C34878D82A}">
                    <a16:rowId xmlns:a16="http://schemas.microsoft.com/office/drawing/2014/main" val="1117646413"/>
                  </a:ext>
                </a:extLst>
              </a:tr>
            </a:tbl>
          </a:graphicData>
        </a:graphic>
      </p:graphicFrame>
      <p:sp>
        <p:nvSpPr>
          <p:cNvPr id="3" name="Rectangle 2">
            <a:extLst>
              <a:ext uri="{FF2B5EF4-FFF2-40B4-BE49-F238E27FC236}">
                <a16:creationId xmlns:a16="http://schemas.microsoft.com/office/drawing/2014/main" id="{E7B51EAB-BA36-45B3-BC35-A146D07A2ED9}"/>
              </a:ext>
            </a:extLst>
          </p:cNvPr>
          <p:cNvSpPr/>
          <p:nvPr/>
        </p:nvSpPr>
        <p:spPr>
          <a:xfrm>
            <a:off x="714828" y="6218059"/>
            <a:ext cx="11016595" cy="646331"/>
          </a:xfrm>
          <a:prstGeom prst="rect">
            <a:avLst/>
          </a:prstGeom>
        </p:spPr>
        <p:txBody>
          <a:bodyPr wrap="square" lIns="91440" tIns="45720" rIns="91440" bIns="45720" anchor="t">
            <a:spAutoFit/>
          </a:bodyPr>
          <a:lstStyle/>
          <a:p>
            <a:r>
              <a:rPr lang="en-US"/>
              <a:t>*Students receiving support are progress monitored on reading goals frequently. Information is shared with parents through conferences and the parent Power School portal. </a:t>
            </a:r>
          </a:p>
        </p:txBody>
      </p:sp>
      <p:sp>
        <p:nvSpPr>
          <p:cNvPr id="4" name="Slide Number Placeholder 3">
            <a:extLst>
              <a:ext uri="{FF2B5EF4-FFF2-40B4-BE49-F238E27FC236}">
                <a16:creationId xmlns:a16="http://schemas.microsoft.com/office/drawing/2014/main" id="{1BFB43A9-4B8D-F70A-0E69-DE8FCEE32A06}"/>
              </a:ext>
            </a:extLst>
          </p:cNvPr>
          <p:cNvSpPr>
            <a:spLocks noGrp="1"/>
          </p:cNvSpPr>
          <p:nvPr>
            <p:ph type="sldNum" sz="quarter" idx="12"/>
          </p:nvPr>
        </p:nvSpPr>
        <p:spPr/>
        <p:txBody>
          <a:bodyPr/>
          <a:lstStyle/>
          <a:p>
            <a:fld id="{A4942799-31AF-4FF8-9D79-C1A3E01FB207}" type="slidenum">
              <a:rPr lang="en-US" noProof="0" smtClean="0"/>
              <a:t>9</a:t>
            </a:fld>
            <a:endParaRPr lang="en-US"/>
          </a:p>
        </p:txBody>
      </p:sp>
    </p:spTree>
    <p:extLst>
      <p:ext uri="{BB962C8B-B14F-4D97-AF65-F5344CB8AC3E}">
        <p14:creationId xmlns:p14="http://schemas.microsoft.com/office/powerpoint/2010/main" val="3604591380"/>
      </p:ext>
    </p:extLst>
  </p:cSld>
  <p:clrMapOvr>
    <a:masterClrMapping/>
  </p:clrMapOvr>
  <p:transition spd="slow" advClick="0" advTm="5000">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66a54a7-4763-4e65-a994-97a948e18c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F0AE98856B6949B02CA2489A021C95" ma:contentTypeVersion="8" ma:contentTypeDescription="Create a new document." ma:contentTypeScope="" ma:versionID="dd070bd55bd596a19e9f59fb16af53bd">
  <xsd:schema xmlns:xsd="http://www.w3.org/2001/XMLSchema" xmlns:xs="http://www.w3.org/2001/XMLSchema" xmlns:p="http://schemas.microsoft.com/office/2006/metadata/properties" xmlns:ns2="b66a54a7-4763-4e65-a994-97a948e18cb8" xmlns:ns3="4895f620-3592-48b3-a3fa-5eb06fb577e1" targetNamespace="http://schemas.microsoft.com/office/2006/metadata/properties" ma:root="true" ma:fieldsID="f708254de38a0a4c8b832df9b7c164de" ns2:_="" ns3:_="">
    <xsd:import namespace="b66a54a7-4763-4e65-a994-97a948e18cb8"/>
    <xsd:import namespace="4895f620-3592-48b3-a3fa-5eb06fb577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a54a7-4763-4e65-a994-97a948e18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95f620-3592-48b3-a3fa-5eb06fb577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2.xml><?xml version="1.0" encoding="utf-8"?>
<ds:datastoreItem xmlns:ds="http://schemas.openxmlformats.org/officeDocument/2006/customXml" ds:itemID="{D1E580CA-3EBF-40A1-848D-12B3B18BB82E}">
  <ds:schemaRefs>
    <ds:schemaRef ds:uri="http://schemas.microsoft.com/office/2006/documentManagement/types"/>
    <ds:schemaRef ds:uri="http://purl.org/dc/terms/"/>
    <ds:schemaRef ds:uri="http://www.w3.org/XML/1998/namespace"/>
    <ds:schemaRef ds:uri="b66a54a7-4763-4e65-a994-97a948e18cb8"/>
    <ds:schemaRef ds:uri="4895f620-3592-48b3-a3fa-5eb06fb577e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90A52CD-2175-4418-9A70-9DA2EBF67431}">
  <ds:schemaRefs>
    <ds:schemaRef ds:uri="4895f620-3592-48b3-a3fa-5eb06fb577e1"/>
    <ds:schemaRef ds:uri="b66a54a7-4763-4e65-a994-97a948e18c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2463</Words>
  <Application>Microsoft Office PowerPoint</Application>
  <PresentationFormat>Widescreen</PresentationFormat>
  <Paragraphs>495</Paragraphs>
  <Slides>44</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Aldhabi</vt:lpstr>
      <vt:lpstr>Aparajita</vt:lpstr>
      <vt:lpstr>Arial</vt:lpstr>
      <vt:lpstr>Arial,Sans-Serif</vt:lpstr>
      <vt:lpstr>Calibri</vt:lpstr>
      <vt:lpstr>Century Gothic</vt:lpstr>
      <vt:lpstr>Comic Sans MS</vt:lpstr>
      <vt:lpstr>Courier New</vt:lpstr>
      <vt:lpstr>Garamond</vt:lpstr>
      <vt:lpstr>Tahoma</vt:lpstr>
      <vt:lpstr>Times New Roman</vt:lpstr>
      <vt:lpstr>Wingdings</vt:lpstr>
      <vt:lpstr>Wingdings 2</vt:lpstr>
      <vt:lpstr>Quotable</vt:lpstr>
      <vt:lpstr>Tredyffrin Easttown School District  Reading Support Parent Information Meeting  Elementary School Title 1</vt:lpstr>
      <vt:lpstr>What is Title 1?</vt:lpstr>
      <vt:lpstr>Components of Title 1</vt:lpstr>
      <vt:lpstr>Home and School Component</vt:lpstr>
      <vt:lpstr>TESD Elementary Reading Specialists</vt:lpstr>
      <vt:lpstr>Qualifying for Reading Support </vt:lpstr>
      <vt:lpstr>Multi-tiered System of Support (MTSS): Data-driven decision making</vt:lpstr>
      <vt:lpstr>Screening Process Kindergarten </vt:lpstr>
      <vt:lpstr>Entrance/Exit Criteria: Kindergarten</vt:lpstr>
      <vt:lpstr>Screening Process Grade 1 </vt:lpstr>
      <vt:lpstr>Entrance/Exit Criteria: Grade 1</vt:lpstr>
      <vt:lpstr>Screening Process Grades 2-4 </vt:lpstr>
      <vt:lpstr>Entrance/Exit Criteria: Grades 2 - 4</vt:lpstr>
      <vt:lpstr>Parent Involvement</vt:lpstr>
      <vt:lpstr>Reading Support Team</vt:lpstr>
      <vt:lpstr>PowerPoint Presentation</vt:lpstr>
      <vt:lpstr>PowerPoint Presentation</vt:lpstr>
      <vt:lpstr>The Power of Praise and Encouragement</vt:lpstr>
      <vt:lpstr>Reading aloud…</vt:lpstr>
      <vt:lpstr>Elementary School Break Out</vt:lpstr>
      <vt:lpstr>Strategically designed, data driven instruction tailored for individual students. </vt:lpstr>
      <vt:lpstr>Reading Support Structure</vt:lpstr>
      <vt:lpstr>Curriculum and Instruction</vt:lpstr>
      <vt:lpstr>Some Examples of the Reading Support Block</vt:lpstr>
      <vt:lpstr>The goal of this presentation is to help you help your child at home by: </vt:lpstr>
      <vt:lpstr>Keys to Learning How to Read</vt:lpstr>
      <vt:lpstr>The Reading Brain</vt:lpstr>
      <vt:lpstr>How Children Learn to Read</vt:lpstr>
      <vt:lpstr>PowerPoint Presentation</vt:lpstr>
      <vt:lpstr>The Building Blocks of Reading</vt:lpstr>
      <vt:lpstr>PowerPoint Presentation</vt:lpstr>
      <vt:lpstr>Phonological Awareness:  Strategies for  Home</vt:lpstr>
      <vt:lpstr>PowerPoint Presentation</vt:lpstr>
      <vt:lpstr>Phonics:  Strategies for Home</vt:lpstr>
      <vt:lpstr>PowerPoint Presentation</vt:lpstr>
      <vt:lpstr>Fluency: Strategies for Home</vt:lpstr>
      <vt:lpstr>PowerPoint Presentation</vt:lpstr>
      <vt:lpstr>Vocabulary: Strategies for  Home</vt:lpstr>
      <vt:lpstr>PowerPoint Presentation</vt:lpstr>
      <vt:lpstr>Comprehension:  Strategies for  Home</vt:lpstr>
      <vt:lpstr>Parents YOU can make the difference!</vt:lpstr>
      <vt:lpstr>Parent Resources </vt:lpstr>
      <vt:lpstr>TESD Elementary Reading Specialists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Tredyffrin Easttown School District Title 1 Parent Information Meeting</dc:title>
  <dc:creator/>
  <cp:lastModifiedBy/>
  <cp:revision>1</cp:revision>
  <dcterms:created xsi:type="dcterms:W3CDTF">2019-10-05T20:43:53Z</dcterms:created>
  <dcterms:modified xsi:type="dcterms:W3CDTF">2024-10-18T15:38:58Z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0x0101000577F51071EAE74B81128418D413E15F</vt:lpwstr>
  </property>
</Properties>
</file>